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7.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8.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2"/>
  </p:notesMasterIdLst>
  <p:sldIdLst>
    <p:sldId id="256" r:id="rId2"/>
    <p:sldId id="257" r:id="rId3"/>
    <p:sldId id="262" r:id="rId4"/>
    <p:sldId id="265" r:id="rId5"/>
    <p:sldId id="258" r:id="rId6"/>
    <p:sldId id="264" r:id="rId7"/>
    <p:sldId id="263" r:id="rId8"/>
    <p:sldId id="259" r:id="rId9"/>
    <p:sldId id="260"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736" autoAdjust="0"/>
  </p:normalViewPr>
  <p:slideViewPr>
    <p:cSldViewPr snapToGrid="0">
      <p:cViewPr varScale="1">
        <p:scale>
          <a:sx n="55" d="100"/>
          <a:sy n="55" d="100"/>
        </p:scale>
        <p:origin x="1314" y="66"/>
      </p:cViewPr>
      <p:guideLst/>
    </p:cSldViewPr>
  </p:slideViewPr>
  <p:notesTextViewPr>
    <p:cViewPr>
      <p:scale>
        <a:sx n="1" d="1"/>
        <a:sy n="1" d="1"/>
      </p:scale>
      <p:origin x="0" y="-41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franc\OneDrive\Documents\IO-Sphere\Week%2010\wk10_prism_plus_1.2_resul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franc\OneDrive\Documents\IO-Sphere\Week%2010\Prism_plus_impact_pre_and_post_202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franc\OneDrive\Documents\IO-Sphere\Week%2010\Prism_plus_impact_pre_and_post_2022.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franc\OneDrive\Documents\IO-Sphere\Week%2010\Prism_plus_impact_pre_and_post_2022.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franc\OneDrive\Documents\IO-Sphere\Week%2010\Prism_plus_impact_pre_and_post_2022.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franc\OneDrive\Documents\IO-Sphere\Week%2010\Prism_plus_impact_pre_and_post_2022.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franc\OneDrive\Documents\IO-Sphere\Week%2010\wk10_prism_plus_1.2_result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franc\OneDrive\Documents\IO-Sphere\Week%2010\wk10_prism_plus_1.2_result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[wk10_prism_plus_1.2_results.xlsx]Sheet1!PivotTable5</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customer population</a:t>
            </a:r>
            <a:r>
              <a:rPr lang="en-US" baseline="0"/>
              <a:t> within Prism+ and control groups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Sheet1!$Q$4</c:f>
              <c:strCache>
                <c:ptCount val="1"/>
                <c:pt idx="0">
                  <c:v>Total</c:v>
                </c:pt>
              </c:strCache>
            </c:strRef>
          </c:tx>
          <c:spPr>
            <a:solidFill>
              <a:srgbClr val="92D050"/>
            </a:solidFill>
            <a:ln>
              <a:solidFill>
                <a:srgbClr val="92D050"/>
              </a:solidFill>
            </a:ln>
            <a:effectLst/>
          </c:spPr>
          <c:invertIfNegative val="0"/>
          <c:cat>
            <c:strRef>
              <c:f>Sheet1!$P$5:$P$13</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f>Sheet1!$Q$5:$Q$13</c:f>
              <c:numCache>
                <c:formatCode>General</c:formatCode>
                <c:ptCount val="8"/>
                <c:pt idx="0">
                  <c:v>4974</c:v>
                </c:pt>
                <c:pt idx="1">
                  <c:v>7549</c:v>
                </c:pt>
                <c:pt idx="2">
                  <c:v>1063</c:v>
                </c:pt>
                <c:pt idx="3">
                  <c:v>2307</c:v>
                </c:pt>
                <c:pt idx="4">
                  <c:v>293</c:v>
                </c:pt>
                <c:pt idx="5">
                  <c:v>874</c:v>
                </c:pt>
                <c:pt idx="6">
                  <c:v>186</c:v>
                </c:pt>
                <c:pt idx="7">
                  <c:v>1012</c:v>
                </c:pt>
              </c:numCache>
            </c:numRef>
          </c:val>
          <c:extLst>
            <c:ext xmlns:c16="http://schemas.microsoft.com/office/drawing/2014/chart" uri="{C3380CC4-5D6E-409C-BE32-E72D297353CC}">
              <c16:uniqueId val="{00000000-A483-42C8-A2DE-1FF08B777CD7}"/>
            </c:ext>
          </c:extLst>
        </c:ser>
        <c:dLbls>
          <c:showLegendKey val="0"/>
          <c:showVal val="0"/>
          <c:showCatName val="0"/>
          <c:showSerName val="0"/>
          <c:showPercent val="0"/>
          <c:showBubbleSize val="0"/>
        </c:dLbls>
        <c:gapWidth val="219"/>
        <c:overlap val="-27"/>
        <c:axId val="511832552"/>
        <c:axId val="511835432"/>
      </c:barChart>
      <c:catAx>
        <c:axId val="5118325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1835432"/>
        <c:crosses val="autoZero"/>
        <c:auto val="1"/>
        <c:lblAlgn val="ctr"/>
        <c:lblOffset val="100"/>
        <c:noMultiLvlLbl val="0"/>
      </c:catAx>
      <c:valAx>
        <c:axId val="511835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1832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AOF</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strRef>
              <c:f>Prism_plus_impact_pre_and_post_!$C$1</c:f>
              <c:strCache>
                <c:ptCount val="1"/>
                <c:pt idx="0">
                  <c:v>AOF_2022</c:v>
                </c:pt>
              </c:strCache>
            </c:strRef>
          </c:tx>
          <c:spPr>
            <a:solidFill>
              <a:srgbClr val="92D050"/>
            </a:solidFill>
            <a:ln>
              <a:solidFill>
                <a:srgbClr val="92D050"/>
              </a:solidFill>
            </a:ln>
            <a:effectLst/>
          </c:spPr>
          <c:invertIfNegative val="0"/>
          <c:cat>
            <c:strRef>
              <c:f>Prism_plus_impact_pre_and_post_!$A$2:$A$9</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Prism_plus_impact_pre_and_post_!$C$2:$C$9</c:f>
              <c:numCache>
                <c:formatCode>0.00</c:formatCode>
                <c:ptCount val="8"/>
                <c:pt idx="0">
                  <c:v>0.31979568954777599</c:v>
                </c:pt>
                <c:pt idx="1">
                  <c:v>0.55517287057888398</c:v>
                </c:pt>
                <c:pt idx="2">
                  <c:v>0.57739446209713996</c:v>
                </c:pt>
                <c:pt idx="3">
                  <c:v>0.97572605114867705</c:v>
                </c:pt>
                <c:pt idx="4">
                  <c:v>0.80049875311720597</c:v>
                </c:pt>
                <c:pt idx="5">
                  <c:v>1.30091533180777</c:v>
                </c:pt>
                <c:pt idx="6">
                  <c:v>1.3584447144592899</c:v>
                </c:pt>
                <c:pt idx="7">
                  <c:v>2.6640316205533598</c:v>
                </c:pt>
              </c:numCache>
              <c:extLst/>
            </c:numRef>
          </c:val>
          <c:extLst>
            <c:ext xmlns:c16="http://schemas.microsoft.com/office/drawing/2014/chart" uri="{C3380CC4-5D6E-409C-BE32-E72D297353CC}">
              <c16:uniqueId val="{00000000-ABB6-4FF9-9FDB-9B084FE7284A}"/>
            </c:ext>
          </c:extLst>
        </c:ser>
        <c:dLbls>
          <c:showLegendKey val="0"/>
          <c:showVal val="0"/>
          <c:showCatName val="0"/>
          <c:showSerName val="0"/>
          <c:showPercent val="0"/>
          <c:showBubbleSize val="0"/>
        </c:dLbls>
        <c:gapWidth val="219"/>
        <c:overlap val="-27"/>
        <c:axId val="502856992"/>
        <c:axId val="502857352"/>
        <c:extLst>
          <c:ext xmlns:c15="http://schemas.microsoft.com/office/drawing/2012/chart" uri="{02D57815-91ED-43cb-92C2-25804820EDAC}">
            <c15:filteredBarSeries>
              <c15:ser>
                <c:idx val="0"/>
                <c:order val="0"/>
                <c:tx>
                  <c:strRef>
                    <c:extLst>
                      <c:ext uri="{02D57815-91ED-43cb-92C2-25804820EDAC}">
                        <c15:formulaRef>
                          <c15:sqref>Prism_plus_impact_pre_and_post_!$B$1</c15:sqref>
                        </c15:formulaRef>
                      </c:ext>
                    </c:extLst>
                    <c:strCache>
                      <c:ptCount val="1"/>
                      <c:pt idx="0">
                        <c:v>user_count</c:v>
                      </c:pt>
                    </c:strCache>
                  </c:strRef>
                </c:tx>
                <c:spPr>
                  <a:solidFill>
                    <a:schemeClr val="accent2"/>
                  </a:solidFill>
                  <a:ln>
                    <a:noFill/>
                  </a:ln>
                  <a:effectLst/>
                </c:spPr>
                <c:invertIfNegative val="0"/>
                <c:cat>
                  <c:strRef>
                    <c:extLst>
                      <c:ex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c:ext uri="{02D57815-91ED-43cb-92C2-25804820EDAC}">
                        <c15:formulaRef>
                          <c15:sqref>Prism_plus_impact_pre_and_post_!$B$2:$B$9</c15:sqref>
                        </c15:formulaRef>
                      </c:ext>
                    </c:extLst>
                    <c:numCache>
                      <c:formatCode>0.00</c:formatCode>
                      <c:ptCount val="8"/>
                      <c:pt idx="0">
                        <c:v>8027</c:v>
                      </c:pt>
                      <c:pt idx="1">
                        <c:v>7549</c:v>
                      </c:pt>
                      <c:pt idx="2">
                        <c:v>2203</c:v>
                      </c:pt>
                      <c:pt idx="3">
                        <c:v>2307</c:v>
                      </c:pt>
                      <c:pt idx="4">
                        <c:v>802</c:v>
                      </c:pt>
                      <c:pt idx="5">
                        <c:v>874</c:v>
                      </c:pt>
                      <c:pt idx="6">
                        <c:v>823</c:v>
                      </c:pt>
                      <c:pt idx="7">
                        <c:v>1012</c:v>
                      </c:pt>
                    </c:numCache>
                  </c:numRef>
                </c:val>
                <c:extLst>
                  <c:ext xmlns:c16="http://schemas.microsoft.com/office/drawing/2014/chart" uri="{C3380CC4-5D6E-409C-BE32-E72D297353CC}">
                    <c16:uniqueId val="{00000001-ABB6-4FF9-9FDB-9B084FE7284A}"/>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Prism_plus_impact_pre_and_post_!$D$1</c15:sqref>
                        </c15:formulaRef>
                      </c:ext>
                    </c:extLst>
                    <c:strCache>
                      <c:ptCount val="1"/>
                      <c:pt idx="0">
                        <c:v>ABV_2022</c:v>
                      </c:pt>
                    </c:strCache>
                  </c:strRef>
                </c:tx>
                <c:spPr>
                  <a:solidFill>
                    <a:schemeClr val="accent6"/>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Prism_plus_impact_pre_and_post_!$D$2:$D$9</c15:sqref>
                        </c15:formulaRef>
                      </c:ext>
                    </c:extLst>
                    <c:numCache>
                      <c:formatCode>0.00</c:formatCode>
                      <c:ptCount val="8"/>
                      <c:pt idx="0">
                        <c:v>60.750379097367102</c:v>
                      </c:pt>
                      <c:pt idx="1">
                        <c:v>52.1998173383774</c:v>
                      </c:pt>
                      <c:pt idx="2">
                        <c:v>64.891566785346598</c:v>
                      </c:pt>
                      <c:pt idx="3">
                        <c:v>52.473494144305199</c:v>
                      </c:pt>
                      <c:pt idx="4">
                        <c:v>60.375976388029898</c:v>
                      </c:pt>
                      <c:pt idx="5">
                        <c:v>51.086219728951598</c:v>
                      </c:pt>
                      <c:pt idx="6">
                        <c:v>77.273769961337905</c:v>
                      </c:pt>
                      <c:pt idx="7">
                        <c:v>49.303538183298997</c:v>
                      </c:pt>
                    </c:numCache>
                  </c:numRef>
                </c:val>
                <c:extLst xmlns:c15="http://schemas.microsoft.com/office/drawing/2012/chart">
                  <c:ext xmlns:c16="http://schemas.microsoft.com/office/drawing/2014/chart" uri="{C3380CC4-5D6E-409C-BE32-E72D297353CC}">
                    <c16:uniqueId val="{00000002-ABB6-4FF9-9FDB-9B084FE7284A}"/>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Prism_plus_impact_pre_and_post_!$E$1</c15:sqref>
                        </c15:formulaRef>
                      </c:ext>
                    </c:extLst>
                    <c:strCache>
                      <c:ptCount val="1"/>
                      <c:pt idx="0">
                        <c:v>total_revenue_2022</c:v>
                      </c:pt>
                    </c:strCache>
                  </c:strRef>
                </c:tx>
                <c:spPr>
                  <a:solidFill>
                    <a:schemeClr val="accent2">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Prism_plus_impact_pre_and_post_!$E$2:$E$9</c15:sqref>
                        </c15:formulaRef>
                      </c:ext>
                    </c:extLst>
                    <c:numCache>
                      <c:formatCode>0.00</c:formatCode>
                      <c:ptCount val="8"/>
                      <c:pt idx="0">
                        <c:v>156917.67000000001</c:v>
                      </c:pt>
                      <c:pt idx="1">
                        <c:v>224136.18024999899</c:v>
                      </c:pt>
                      <c:pt idx="2">
                        <c:v>82869.14</c:v>
                      </c:pt>
                      <c:pt idx="3">
                        <c:v>123022.299999999</c:v>
                      </c:pt>
                      <c:pt idx="4">
                        <c:v>40357.449999999997</c:v>
                      </c:pt>
                      <c:pt idx="5">
                        <c:v>66764.396749999898</c:v>
                      </c:pt>
                      <c:pt idx="6">
                        <c:v>89586.25</c:v>
                      </c:pt>
                      <c:pt idx="7">
                        <c:v>136527.91800000001</c:v>
                      </c:pt>
                    </c:numCache>
                  </c:numRef>
                </c:val>
                <c:extLst xmlns:c15="http://schemas.microsoft.com/office/drawing/2012/chart">
                  <c:ext xmlns:c16="http://schemas.microsoft.com/office/drawing/2014/chart" uri="{C3380CC4-5D6E-409C-BE32-E72D297353CC}">
                    <c16:uniqueId val="{00000003-ABB6-4FF9-9FDB-9B084FE7284A}"/>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Prism_plus_impact_pre_and_post_!$F$1</c15:sqref>
                        </c15:formulaRef>
                      </c:ext>
                    </c:extLst>
                    <c:strCache>
                      <c:ptCount val="1"/>
                      <c:pt idx="0">
                        <c:v>total_profit_2022</c:v>
                      </c:pt>
                    </c:strCache>
                  </c:strRef>
                </c:tx>
                <c:spPr>
                  <a:solidFill>
                    <a:schemeClr val="accent4">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Prism_plus_impact_pre_and_post_!$F$2:$F$9</c15:sqref>
                        </c15:formulaRef>
                      </c:ext>
                    </c:extLst>
                    <c:numCache>
                      <c:formatCode>0.00</c:formatCode>
                      <c:ptCount val="8"/>
                      <c:pt idx="0">
                        <c:v>110432.47</c:v>
                      </c:pt>
                      <c:pt idx="1">
                        <c:v>149694.88024999999</c:v>
                      </c:pt>
                      <c:pt idx="2">
                        <c:v>60867.839999999997</c:v>
                      </c:pt>
                      <c:pt idx="3">
                        <c:v>81734.899999999907</c:v>
                      </c:pt>
                      <c:pt idx="4">
                        <c:v>28712.3499999999</c:v>
                      </c:pt>
                      <c:pt idx="5">
                        <c:v>43670.39675</c:v>
                      </c:pt>
                      <c:pt idx="6">
                        <c:v>66014.649999999994</c:v>
                      </c:pt>
                      <c:pt idx="7">
                        <c:v>86475.417999999903</c:v>
                      </c:pt>
                    </c:numCache>
                  </c:numRef>
                </c:val>
                <c:extLst xmlns:c15="http://schemas.microsoft.com/office/drawing/2012/chart">
                  <c:ext xmlns:c16="http://schemas.microsoft.com/office/drawing/2014/chart" uri="{C3380CC4-5D6E-409C-BE32-E72D297353CC}">
                    <c16:uniqueId val="{00000004-ABB6-4FF9-9FDB-9B084FE7284A}"/>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Prism_plus_impact_pre_and_post_!$G$1</c15:sqref>
                        </c15:formulaRef>
                      </c:ext>
                    </c:extLst>
                    <c:strCache>
                      <c:ptCount val="1"/>
                      <c:pt idx="0">
                        <c:v>average_profit_margin_percent_2022</c:v>
                      </c:pt>
                    </c:strCache>
                  </c:strRef>
                </c:tx>
                <c:spPr>
                  <a:solidFill>
                    <a:schemeClr val="accent6">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Prism_plus_impact_pre_and_post_!$G$2:$G$9</c15:sqref>
                        </c15:formulaRef>
                      </c:ext>
                    </c:extLst>
                    <c:numCache>
                      <c:formatCode>0.00</c:formatCode>
                      <c:ptCount val="8"/>
                      <c:pt idx="0">
                        <c:v>60.69</c:v>
                      </c:pt>
                      <c:pt idx="1">
                        <c:v>49.61</c:v>
                      </c:pt>
                      <c:pt idx="2">
                        <c:v>63.06</c:v>
                      </c:pt>
                      <c:pt idx="3">
                        <c:v>50.57</c:v>
                      </c:pt>
                      <c:pt idx="4">
                        <c:v>61.2</c:v>
                      </c:pt>
                      <c:pt idx="5">
                        <c:v>46.76</c:v>
                      </c:pt>
                      <c:pt idx="6">
                        <c:v>62.96</c:v>
                      </c:pt>
                      <c:pt idx="7">
                        <c:v>47.84</c:v>
                      </c:pt>
                    </c:numCache>
                  </c:numRef>
                </c:val>
                <c:extLst xmlns:c15="http://schemas.microsoft.com/office/drawing/2012/chart">
                  <c:ext xmlns:c16="http://schemas.microsoft.com/office/drawing/2014/chart" uri="{C3380CC4-5D6E-409C-BE32-E72D297353CC}">
                    <c16:uniqueId val="{00000005-ABB6-4FF9-9FDB-9B084FE7284A}"/>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Prism_plus_impact_pre_and_post_!$H$1</c15:sqref>
                        </c15:formulaRef>
                      </c:ext>
                    </c:extLst>
                    <c:strCache>
                      <c:ptCount val="1"/>
                      <c:pt idx="0">
                        <c:v>AOF_pre_2022</c:v>
                      </c:pt>
                    </c:strCache>
                  </c:strRef>
                </c:tx>
                <c:spPr>
                  <a:solidFill>
                    <a:schemeClr val="accent2">
                      <a:lumMod val="80000"/>
                      <a:lumOff val="2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Prism_plus_impact_pre_and_post_!$H$2:$H$9</c15:sqref>
                        </c15:formulaRef>
                      </c:ext>
                    </c:extLst>
                    <c:numCache>
                      <c:formatCode>0.00</c:formatCode>
                      <c:ptCount val="8"/>
                      <c:pt idx="0">
                        <c:v>1</c:v>
                      </c:pt>
                      <c:pt idx="1">
                        <c:v>0.99973506424692005</c:v>
                      </c:pt>
                      <c:pt idx="2">
                        <c:v>2</c:v>
                      </c:pt>
                      <c:pt idx="3">
                        <c:v>2.00216731686172</c:v>
                      </c:pt>
                      <c:pt idx="4">
                        <c:v>3</c:v>
                      </c:pt>
                      <c:pt idx="5">
                        <c:v>3.0011441647597201</c:v>
                      </c:pt>
                      <c:pt idx="6">
                        <c:v>5.6938031591737497</c:v>
                      </c:pt>
                      <c:pt idx="7">
                        <c:v>6.3745059288537496</c:v>
                      </c:pt>
                    </c:numCache>
                  </c:numRef>
                </c:val>
                <c:extLst xmlns:c15="http://schemas.microsoft.com/office/drawing/2012/chart">
                  <c:ext xmlns:c16="http://schemas.microsoft.com/office/drawing/2014/chart" uri="{C3380CC4-5D6E-409C-BE32-E72D297353CC}">
                    <c16:uniqueId val="{00000006-ABB6-4FF9-9FDB-9B084FE7284A}"/>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Prism_plus_impact_pre_and_post_!$I$1</c15:sqref>
                        </c15:formulaRef>
                      </c:ext>
                    </c:extLst>
                    <c:strCache>
                      <c:ptCount val="1"/>
                      <c:pt idx="0">
                        <c:v>ABV_pre_2022</c:v>
                      </c:pt>
                    </c:strCache>
                  </c:strRef>
                </c:tx>
                <c:spPr>
                  <a:solidFill>
                    <a:schemeClr val="accent4">
                      <a:lumMod val="80000"/>
                      <a:lumOff val="2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Prism_plus_impact_pre_and_post_!$I$2:$I$9</c15:sqref>
                        </c15:formulaRef>
                      </c:ext>
                    </c:extLst>
                    <c:numCache>
                      <c:formatCode>0.00</c:formatCode>
                      <c:ptCount val="8"/>
                      <c:pt idx="0">
                        <c:v>31.945626012208699</c:v>
                      </c:pt>
                      <c:pt idx="1">
                        <c:v>31.156196300715902</c:v>
                      </c:pt>
                      <c:pt idx="2">
                        <c:v>34.652090331366303</c:v>
                      </c:pt>
                      <c:pt idx="3">
                        <c:v>33.759075278138901</c:v>
                      </c:pt>
                      <c:pt idx="4">
                        <c:v>34.676961762261001</c:v>
                      </c:pt>
                      <c:pt idx="5">
                        <c:v>33.987607742181503</c:v>
                      </c:pt>
                      <c:pt idx="6">
                        <c:v>37.611601344255</c:v>
                      </c:pt>
                      <c:pt idx="7">
                        <c:v>39.444841196874499</c:v>
                      </c:pt>
                    </c:numCache>
                  </c:numRef>
                </c:val>
                <c:extLst xmlns:c15="http://schemas.microsoft.com/office/drawing/2012/chart">
                  <c:ext xmlns:c16="http://schemas.microsoft.com/office/drawing/2014/chart" uri="{C3380CC4-5D6E-409C-BE32-E72D297353CC}">
                    <c16:uniqueId val="{00000007-ABB6-4FF9-9FDB-9B084FE7284A}"/>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Prism_plus_impact_pre_and_post_!$J$1</c15:sqref>
                        </c15:formulaRef>
                      </c:ext>
                    </c:extLst>
                    <c:strCache>
                      <c:ptCount val="1"/>
                      <c:pt idx="0">
                        <c:v>total_revenue_pre_2022</c:v>
                      </c:pt>
                    </c:strCache>
                  </c:strRef>
                </c:tx>
                <c:spPr>
                  <a:solidFill>
                    <a:schemeClr val="accent6">
                      <a:lumMod val="80000"/>
                      <a:lumOff val="2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Prism_plus_impact_pre_and_post_!$J$2:$J$9</c15:sqref>
                        </c15:formulaRef>
                      </c:ext>
                    </c:extLst>
                    <c:numCache>
                      <c:formatCode>0.00</c:formatCode>
                      <c:ptCount val="8"/>
                      <c:pt idx="0">
                        <c:v>256427.53999999899</c:v>
                      </c:pt>
                      <c:pt idx="1">
                        <c:v>235080.495</c:v>
                      </c:pt>
                      <c:pt idx="2">
                        <c:v>152677.10999999999</c:v>
                      </c:pt>
                      <c:pt idx="3">
                        <c:v>155983.815</c:v>
                      </c:pt>
                      <c:pt idx="4">
                        <c:v>83432.769999999902</c:v>
                      </c:pt>
                      <c:pt idx="5">
                        <c:v>89120.57</c:v>
                      </c:pt>
                      <c:pt idx="6">
                        <c:v>182879.85</c:v>
                      </c:pt>
                      <c:pt idx="7">
                        <c:v>282061.27</c:v>
                      </c:pt>
                    </c:numCache>
                  </c:numRef>
                </c:val>
                <c:extLst xmlns:c15="http://schemas.microsoft.com/office/drawing/2012/chart">
                  <c:ext xmlns:c16="http://schemas.microsoft.com/office/drawing/2014/chart" uri="{C3380CC4-5D6E-409C-BE32-E72D297353CC}">
                    <c16:uniqueId val="{00000008-ABB6-4FF9-9FDB-9B084FE7284A}"/>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Prism_plus_impact_pre_and_post_!$K$1</c15:sqref>
                        </c15:formulaRef>
                      </c:ext>
                    </c:extLst>
                    <c:strCache>
                      <c:ptCount val="1"/>
                      <c:pt idx="0">
                        <c:v>total_profit_pre_2022</c:v>
                      </c:pt>
                    </c:strCache>
                  </c:strRef>
                </c:tx>
                <c:spPr>
                  <a:solidFill>
                    <a:schemeClr val="accent2">
                      <a:lumMod val="8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Prism_plus_impact_pre_and_post_!$K$2:$K$9</c15:sqref>
                        </c15:formulaRef>
                      </c:ext>
                    </c:extLst>
                    <c:numCache>
                      <c:formatCode>0.00</c:formatCode>
                      <c:ptCount val="8"/>
                      <c:pt idx="0">
                        <c:v>150504.83999999901</c:v>
                      </c:pt>
                      <c:pt idx="1">
                        <c:v>138521.89499999999</c:v>
                      </c:pt>
                      <c:pt idx="2">
                        <c:v>94771.81</c:v>
                      </c:pt>
                      <c:pt idx="3">
                        <c:v>95577.914999999906</c:v>
                      </c:pt>
                      <c:pt idx="4">
                        <c:v>51076.869999999901</c:v>
                      </c:pt>
                      <c:pt idx="5">
                        <c:v>55409.17</c:v>
                      </c:pt>
                      <c:pt idx="6">
                        <c:v>115698.45</c:v>
                      </c:pt>
                      <c:pt idx="7">
                        <c:v>192416.27</c:v>
                      </c:pt>
                    </c:numCache>
                  </c:numRef>
                </c:val>
                <c:extLst xmlns:c15="http://schemas.microsoft.com/office/drawing/2012/chart">
                  <c:ext xmlns:c16="http://schemas.microsoft.com/office/drawing/2014/chart" uri="{C3380CC4-5D6E-409C-BE32-E72D297353CC}">
                    <c16:uniqueId val="{00000009-ABB6-4FF9-9FDB-9B084FE7284A}"/>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Prism_plus_impact_pre_and_post_!$L$1</c15:sqref>
                        </c15:formulaRef>
                      </c:ext>
                    </c:extLst>
                    <c:strCache>
                      <c:ptCount val="1"/>
                      <c:pt idx="0">
                        <c:v>average_profit_margin_percent_pre_2022</c:v>
                      </c:pt>
                    </c:strCache>
                  </c:strRef>
                </c:tx>
                <c:spPr>
                  <a:solidFill>
                    <a:schemeClr val="accent4">
                      <a:lumMod val="8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Prism_plus_impact_pre_and_post_!$L$2:$L$9</c15:sqref>
                        </c15:formulaRef>
                      </c:ext>
                    </c:extLst>
                    <c:numCache>
                      <c:formatCode>0.00</c:formatCode>
                      <c:ptCount val="8"/>
                      <c:pt idx="0">
                        <c:v>52.76</c:v>
                      </c:pt>
                      <c:pt idx="1">
                        <c:v>53.2</c:v>
                      </c:pt>
                      <c:pt idx="2">
                        <c:v>55</c:v>
                      </c:pt>
                      <c:pt idx="3">
                        <c:v>55.11</c:v>
                      </c:pt>
                      <c:pt idx="4">
                        <c:v>55.69</c:v>
                      </c:pt>
                      <c:pt idx="5">
                        <c:v>56.56</c:v>
                      </c:pt>
                      <c:pt idx="6">
                        <c:v>58.68</c:v>
                      </c:pt>
                      <c:pt idx="7">
                        <c:v>59.89</c:v>
                      </c:pt>
                    </c:numCache>
                  </c:numRef>
                </c:val>
                <c:extLst xmlns:c15="http://schemas.microsoft.com/office/drawing/2012/chart">
                  <c:ext xmlns:c16="http://schemas.microsoft.com/office/drawing/2014/chart" uri="{C3380CC4-5D6E-409C-BE32-E72D297353CC}">
                    <c16:uniqueId val="{0000000A-ABB6-4FF9-9FDB-9B084FE7284A}"/>
                  </c:ext>
                </c:extLst>
              </c15:ser>
            </c15:filteredBarSeries>
          </c:ext>
        </c:extLst>
      </c:barChart>
      <c:catAx>
        <c:axId val="502856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2857352"/>
        <c:crosses val="autoZero"/>
        <c:auto val="1"/>
        <c:lblAlgn val="ctr"/>
        <c:lblOffset val="100"/>
        <c:noMultiLvlLbl val="0"/>
      </c:catAx>
      <c:valAx>
        <c:axId val="50285735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2856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GB"/>
              <a:t>ABV (£)</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2"/>
          <c:order val="2"/>
          <c:tx>
            <c:strRef>
              <c:f>Prism_plus_impact_pre_and_post_!$D$1</c:f>
              <c:strCache>
                <c:ptCount val="1"/>
                <c:pt idx="0">
                  <c:v>ABV_2022</c:v>
                </c:pt>
              </c:strCache>
            </c:strRef>
          </c:tx>
          <c:spPr>
            <a:solidFill>
              <a:srgbClr val="92D050"/>
            </a:solidFill>
            <a:ln>
              <a:solidFill>
                <a:srgbClr val="92D050"/>
              </a:solidFill>
            </a:ln>
            <a:effectLst/>
          </c:spPr>
          <c:invertIfNegative val="0"/>
          <c:cat>
            <c:strRef>
              <c:f>Prism_plus_impact_pre_and_post_!$A$2:$A$9</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Prism_plus_impact_pre_and_post_!$D$2:$D$9</c:f>
              <c:numCache>
                <c:formatCode>0.00</c:formatCode>
                <c:ptCount val="8"/>
                <c:pt idx="0">
                  <c:v>60.750379097367102</c:v>
                </c:pt>
                <c:pt idx="1">
                  <c:v>52.1998173383774</c:v>
                </c:pt>
                <c:pt idx="2">
                  <c:v>64.891566785346598</c:v>
                </c:pt>
                <c:pt idx="3">
                  <c:v>52.473494144305199</c:v>
                </c:pt>
                <c:pt idx="4">
                  <c:v>60.375976388029898</c:v>
                </c:pt>
                <c:pt idx="5">
                  <c:v>51.086219728951598</c:v>
                </c:pt>
                <c:pt idx="6">
                  <c:v>77.273769961337905</c:v>
                </c:pt>
                <c:pt idx="7">
                  <c:v>49.303538183298997</c:v>
                </c:pt>
              </c:numCache>
              <c:extLst/>
            </c:numRef>
          </c:val>
          <c:extLst>
            <c:ext xmlns:c16="http://schemas.microsoft.com/office/drawing/2014/chart" uri="{C3380CC4-5D6E-409C-BE32-E72D297353CC}">
              <c16:uniqueId val="{00000000-6791-497C-B0CA-DF5594B9164F}"/>
            </c:ext>
          </c:extLst>
        </c:ser>
        <c:ser>
          <c:idx val="7"/>
          <c:order val="7"/>
          <c:tx>
            <c:strRef>
              <c:f>Prism_plus_impact_pre_and_post_!$I$1</c:f>
              <c:strCache>
                <c:ptCount val="1"/>
                <c:pt idx="0">
                  <c:v>ABV_pre_2022</c:v>
                </c:pt>
              </c:strCache>
            </c:strRef>
          </c:tx>
          <c:spPr>
            <a:solidFill>
              <a:schemeClr val="accent5"/>
            </a:solidFill>
            <a:ln>
              <a:solidFill>
                <a:schemeClr val="accent5"/>
              </a:solidFill>
            </a:ln>
            <a:effectLst/>
          </c:spPr>
          <c:invertIfNegative val="0"/>
          <c:cat>
            <c:strRef>
              <c:f>Prism_plus_impact_pre_and_post_!$A$2:$A$9</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Prism_plus_impact_pre_and_post_!$I$2:$I$9</c:f>
              <c:numCache>
                <c:formatCode>0.00</c:formatCode>
                <c:ptCount val="8"/>
                <c:pt idx="0">
                  <c:v>31.945626012208699</c:v>
                </c:pt>
                <c:pt idx="1">
                  <c:v>31.156196300715902</c:v>
                </c:pt>
                <c:pt idx="2">
                  <c:v>34.652090331366303</c:v>
                </c:pt>
                <c:pt idx="3">
                  <c:v>33.759075278138901</c:v>
                </c:pt>
                <c:pt idx="4">
                  <c:v>34.676961762261001</c:v>
                </c:pt>
                <c:pt idx="5">
                  <c:v>33.987607742181503</c:v>
                </c:pt>
                <c:pt idx="6">
                  <c:v>37.611601344255</c:v>
                </c:pt>
                <c:pt idx="7">
                  <c:v>39.444841196874499</c:v>
                </c:pt>
              </c:numCache>
              <c:extLst/>
            </c:numRef>
          </c:val>
          <c:extLst>
            <c:ext xmlns:c16="http://schemas.microsoft.com/office/drawing/2014/chart" uri="{C3380CC4-5D6E-409C-BE32-E72D297353CC}">
              <c16:uniqueId val="{00000001-6791-497C-B0CA-DF5594B9164F}"/>
            </c:ext>
          </c:extLst>
        </c:ser>
        <c:dLbls>
          <c:showLegendKey val="0"/>
          <c:showVal val="0"/>
          <c:showCatName val="0"/>
          <c:showSerName val="0"/>
          <c:showPercent val="0"/>
          <c:showBubbleSize val="0"/>
        </c:dLbls>
        <c:gapWidth val="219"/>
        <c:overlap val="-27"/>
        <c:axId val="495561808"/>
        <c:axId val="495558568"/>
        <c:extLst>
          <c:ext xmlns:c15="http://schemas.microsoft.com/office/drawing/2012/chart" uri="{02D57815-91ED-43cb-92C2-25804820EDAC}">
            <c15:filteredBarSeries>
              <c15:ser>
                <c:idx val="0"/>
                <c:order val="0"/>
                <c:tx>
                  <c:strRef>
                    <c:extLst>
                      <c:ext uri="{02D57815-91ED-43cb-92C2-25804820EDAC}">
                        <c15:formulaRef>
                          <c15:sqref>Prism_plus_impact_pre_and_post_!$B$1</c15:sqref>
                        </c15:formulaRef>
                      </c:ext>
                    </c:extLst>
                    <c:strCache>
                      <c:ptCount val="1"/>
                      <c:pt idx="0">
                        <c:v>user_count</c:v>
                      </c:pt>
                    </c:strCache>
                  </c:strRef>
                </c:tx>
                <c:spPr>
                  <a:solidFill>
                    <a:schemeClr val="accent6"/>
                  </a:solidFill>
                  <a:ln>
                    <a:noFill/>
                  </a:ln>
                  <a:effectLst/>
                </c:spPr>
                <c:invertIfNegative val="0"/>
                <c:cat>
                  <c:strRef>
                    <c:extLst>
                      <c:ex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c:ext uri="{02D57815-91ED-43cb-92C2-25804820EDAC}">
                        <c15:formulaRef>
                          <c15:sqref>Prism_plus_impact_pre_and_post_!$B$2:$B$9</c15:sqref>
                        </c15:formulaRef>
                      </c:ext>
                    </c:extLst>
                    <c:numCache>
                      <c:formatCode>0.00</c:formatCode>
                      <c:ptCount val="8"/>
                      <c:pt idx="0">
                        <c:v>8027</c:v>
                      </c:pt>
                      <c:pt idx="1">
                        <c:v>7549</c:v>
                      </c:pt>
                      <c:pt idx="2">
                        <c:v>2203</c:v>
                      </c:pt>
                      <c:pt idx="3">
                        <c:v>2307</c:v>
                      </c:pt>
                      <c:pt idx="4">
                        <c:v>802</c:v>
                      </c:pt>
                      <c:pt idx="5">
                        <c:v>874</c:v>
                      </c:pt>
                      <c:pt idx="6">
                        <c:v>823</c:v>
                      </c:pt>
                      <c:pt idx="7">
                        <c:v>1012</c:v>
                      </c:pt>
                    </c:numCache>
                  </c:numRef>
                </c:val>
                <c:extLst>
                  <c:ext xmlns:c16="http://schemas.microsoft.com/office/drawing/2014/chart" uri="{C3380CC4-5D6E-409C-BE32-E72D297353CC}">
                    <c16:uniqueId val="{00000002-6791-497C-B0CA-DF5594B9164F}"/>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Prism_plus_impact_pre_and_post_!$C$1</c15:sqref>
                        </c15:formulaRef>
                      </c:ext>
                    </c:extLst>
                    <c:strCache>
                      <c:ptCount val="1"/>
                      <c:pt idx="0">
                        <c:v>AOF_2022</c:v>
                      </c:pt>
                    </c:strCache>
                  </c:strRef>
                </c:tx>
                <c:spPr>
                  <a:solidFill>
                    <a:schemeClr val="accent5"/>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Prism_plus_impact_pre_and_post_!$C$2:$C$9</c15:sqref>
                        </c15:formulaRef>
                      </c:ext>
                    </c:extLst>
                    <c:numCache>
                      <c:formatCode>0.00</c:formatCode>
                      <c:ptCount val="8"/>
                      <c:pt idx="0">
                        <c:v>0.31979568954777599</c:v>
                      </c:pt>
                      <c:pt idx="1">
                        <c:v>0.55517287057888398</c:v>
                      </c:pt>
                      <c:pt idx="2">
                        <c:v>0.57739446209713996</c:v>
                      </c:pt>
                      <c:pt idx="3">
                        <c:v>0.97572605114867705</c:v>
                      </c:pt>
                      <c:pt idx="4">
                        <c:v>0.80049875311720597</c:v>
                      </c:pt>
                      <c:pt idx="5">
                        <c:v>1.30091533180777</c:v>
                      </c:pt>
                      <c:pt idx="6">
                        <c:v>1.3584447144592899</c:v>
                      </c:pt>
                      <c:pt idx="7">
                        <c:v>2.6640316205533598</c:v>
                      </c:pt>
                    </c:numCache>
                  </c:numRef>
                </c:val>
                <c:extLst xmlns:c15="http://schemas.microsoft.com/office/drawing/2012/chart">
                  <c:ext xmlns:c16="http://schemas.microsoft.com/office/drawing/2014/chart" uri="{C3380CC4-5D6E-409C-BE32-E72D297353CC}">
                    <c16:uniqueId val="{00000003-6791-497C-B0CA-DF5594B9164F}"/>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Prism_plus_impact_pre_and_post_!$E$1</c15:sqref>
                        </c15:formulaRef>
                      </c:ext>
                    </c:extLst>
                    <c:strCache>
                      <c:ptCount val="1"/>
                      <c:pt idx="0">
                        <c:v>total_revenue_2022</c:v>
                      </c:pt>
                    </c:strCache>
                  </c:strRef>
                </c:tx>
                <c:spPr>
                  <a:solidFill>
                    <a:schemeClr val="accent6">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Prism_plus_impact_pre_and_post_!$E$2:$E$9</c15:sqref>
                        </c15:formulaRef>
                      </c:ext>
                    </c:extLst>
                    <c:numCache>
                      <c:formatCode>0.00</c:formatCode>
                      <c:ptCount val="8"/>
                      <c:pt idx="0">
                        <c:v>156917.67000000001</c:v>
                      </c:pt>
                      <c:pt idx="1">
                        <c:v>224136.18024999899</c:v>
                      </c:pt>
                      <c:pt idx="2">
                        <c:v>82869.14</c:v>
                      </c:pt>
                      <c:pt idx="3">
                        <c:v>123022.299999999</c:v>
                      </c:pt>
                      <c:pt idx="4">
                        <c:v>40357.449999999997</c:v>
                      </c:pt>
                      <c:pt idx="5">
                        <c:v>66764.396749999898</c:v>
                      </c:pt>
                      <c:pt idx="6">
                        <c:v>89586.25</c:v>
                      </c:pt>
                      <c:pt idx="7">
                        <c:v>136527.91800000001</c:v>
                      </c:pt>
                    </c:numCache>
                  </c:numRef>
                </c:val>
                <c:extLst xmlns:c15="http://schemas.microsoft.com/office/drawing/2012/chart">
                  <c:ext xmlns:c16="http://schemas.microsoft.com/office/drawing/2014/chart" uri="{C3380CC4-5D6E-409C-BE32-E72D297353CC}">
                    <c16:uniqueId val="{00000004-6791-497C-B0CA-DF5594B9164F}"/>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Prism_plus_impact_pre_and_post_!$F$1</c15:sqref>
                        </c15:formulaRef>
                      </c:ext>
                    </c:extLst>
                    <c:strCache>
                      <c:ptCount val="1"/>
                      <c:pt idx="0">
                        <c:v>total_profit_2022</c:v>
                      </c:pt>
                    </c:strCache>
                  </c:strRef>
                </c:tx>
                <c:spPr>
                  <a:solidFill>
                    <a:schemeClr val="accent5">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Prism_plus_impact_pre_and_post_!$F$2:$F$9</c15:sqref>
                        </c15:formulaRef>
                      </c:ext>
                    </c:extLst>
                    <c:numCache>
                      <c:formatCode>0.00</c:formatCode>
                      <c:ptCount val="8"/>
                      <c:pt idx="0">
                        <c:v>110432.47</c:v>
                      </c:pt>
                      <c:pt idx="1">
                        <c:v>149694.88024999999</c:v>
                      </c:pt>
                      <c:pt idx="2">
                        <c:v>60867.839999999997</c:v>
                      </c:pt>
                      <c:pt idx="3">
                        <c:v>81734.899999999907</c:v>
                      </c:pt>
                      <c:pt idx="4">
                        <c:v>28712.3499999999</c:v>
                      </c:pt>
                      <c:pt idx="5">
                        <c:v>43670.39675</c:v>
                      </c:pt>
                      <c:pt idx="6">
                        <c:v>66014.649999999994</c:v>
                      </c:pt>
                      <c:pt idx="7">
                        <c:v>86475.417999999903</c:v>
                      </c:pt>
                    </c:numCache>
                  </c:numRef>
                </c:val>
                <c:extLst xmlns:c15="http://schemas.microsoft.com/office/drawing/2012/chart">
                  <c:ext xmlns:c16="http://schemas.microsoft.com/office/drawing/2014/chart" uri="{C3380CC4-5D6E-409C-BE32-E72D297353CC}">
                    <c16:uniqueId val="{00000005-6791-497C-B0CA-DF5594B9164F}"/>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Prism_plus_impact_pre_and_post_!$G$1</c15:sqref>
                        </c15:formulaRef>
                      </c:ext>
                    </c:extLst>
                    <c:strCache>
                      <c:ptCount val="1"/>
                      <c:pt idx="0">
                        <c:v>average_profit_margin_percent_2022</c:v>
                      </c:pt>
                    </c:strCache>
                  </c:strRef>
                </c:tx>
                <c:spPr>
                  <a:solidFill>
                    <a:schemeClr val="accent4">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Prism_plus_impact_pre_and_post_!$G$2:$G$9</c15:sqref>
                        </c15:formulaRef>
                      </c:ext>
                    </c:extLst>
                    <c:numCache>
                      <c:formatCode>0.00</c:formatCode>
                      <c:ptCount val="8"/>
                      <c:pt idx="0">
                        <c:v>60.69</c:v>
                      </c:pt>
                      <c:pt idx="1">
                        <c:v>49.61</c:v>
                      </c:pt>
                      <c:pt idx="2">
                        <c:v>63.06</c:v>
                      </c:pt>
                      <c:pt idx="3">
                        <c:v>50.57</c:v>
                      </c:pt>
                      <c:pt idx="4">
                        <c:v>61.2</c:v>
                      </c:pt>
                      <c:pt idx="5">
                        <c:v>46.76</c:v>
                      </c:pt>
                      <c:pt idx="6">
                        <c:v>62.96</c:v>
                      </c:pt>
                      <c:pt idx="7">
                        <c:v>47.84</c:v>
                      </c:pt>
                    </c:numCache>
                  </c:numRef>
                </c:val>
                <c:extLst xmlns:c15="http://schemas.microsoft.com/office/drawing/2012/chart">
                  <c:ext xmlns:c16="http://schemas.microsoft.com/office/drawing/2014/chart" uri="{C3380CC4-5D6E-409C-BE32-E72D297353CC}">
                    <c16:uniqueId val="{00000006-6791-497C-B0CA-DF5594B9164F}"/>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Prism_plus_impact_pre_and_post_!$H$1</c15:sqref>
                        </c15:formulaRef>
                      </c:ext>
                    </c:extLst>
                    <c:strCache>
                      <c:ptCount val="1"/>
                      <c:pt idx="0">
                        <c:v>AOF_pre_2022</c:v>
                      </c:pt>
                    </c:strCache>
                  </c:strRef>
                </c:tx>
                <c:spPr>
                  <a:solidFill>
                    <a:schemeClr val="accent6">
                      <a:lumMod val="80000"/>
                      <a:lumOff val="2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Prism_plus_impact_pre_and_post_!$H$2:$H$9</c15:sqref>
                        </c15:formulaRef>
                      </c:ext>
                    </c:extLst>
                    <c:numCache>
                      <c:formatCode>0.00</c:formatCode>
                      <c:ptCount val="8"/>
                      <c:pt idx="0">
                        <c:v>1</c:v>
                      </c:pt>
                      <c:pt idx="1">
                        <c:v>0.99973506424692005</c:v>
                      </c:pt>
                      <c:pt idx="2">
                        <c:v>2</c:v>
                      </c:pt>
                      <c:pt idx="3">
                        <c:v>2.00216731686172</c:v>
                      </c:pt>
                      <c:pt idx="4">
                        <c:v>3</c:v>
                      </c:pt>
                      <c:pt idx="5">
                        <c:v>3.0011441647597201</c:v>
                      </c:pt>
                      <c:pt idx="6">
                        <c:v>5.6938031591737497</c:v>
                      </c:pt>
                      <c:pt idx="7">
                        <c:v>6.3745059288537496</c:v>
                      </c:pt>
                    </c:numCache>
                  </c:numRef>
                </c:val>
                <c:extLst xmlns:c15="http://schemas.microsoft.com/office/drawing/2012/chart">
                  <c:ext xmlns:c16="http://schemas.microsoft.com/office/drawing/2014/chart" uri="{C3380CC4-5D6E-409C-BE32-E72D297353CC}">
                    <c16:uniqueId val="{00000007-6791-497C-B0CA-DF5594B9164F}"/>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Prism_plus_impact_pre_and_post_!$J$1</c15:sqref>
                        </c15:formulaRef>
                      </c:ext>
                    </c:extLst>
                    <c:strCache>
                      <c:ptCount val="1"/>
                      <c:pt idx="0">
                        <c:v>total_revenue_pre_2022</c:v>
                      </c:pt>
                    </c:strCache>
                  </c:strRef>
                </c:tx>
                <c:spPr>
                  <a:solidFill>
                    <a:schemeClr val="accent4">
                      <a:lumMod val="80000"/>
                      <a:lumOff val="2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Prism_plus_impact_pre_and_post_!$J$2:$J$9</c15:sqref>
                        </c15:formulaRef>
                      </c:ext>
                    </c:extLst>
                    <c:numCache>
                      <c:formatCode>0.00</c:formatCode>
                      <c:ptCount val="8"/>
                      <c:pt idx="0">
                        <c:v>256427.53999999899</c:v>
                      </c:pt>
                      <c:pt idx="1">
                        <c:v>235080.495</c:v>
                      </c:pt>
                      <c:pt idx="2">
                        <c:v>152677.10999999999</c:v>
                      </c:pt>
                      <c:pt idx="3">
                        <c:v>155983.815</c:v>
                      </c:pt>
                      <c:pt idx="4">
                        <c:v>83432.769999999902</c:v>
                      </c:pt>
                      <c:pt idx="5">
                        <c:v>89120.57</c:v>
                      </c:pt>
                      <c:pt idx="6">
                        <c:v>182879.85</c:v>
                      </c:pt>
                      <c:pt idx="7">
                        <c:v>282061.27</c:v>
                      </c:pt>
                    </c:numCache>
                  </c:numRef>
                </c:val>
                <c:extLst xmlns:c15="http://schemas.microsoft.com/office/drawing/2012/chart">
                  <c:ext xmlns:c16="http://schemas.microsoft.com/office/drawing/2014/chart" uri="{C3380CC4-5D6E-409C-BE32-E72D297353CC}">
                    <c16:uniqueId val="{00000008-6791-497C-B0CA-DF5594B9164F}"/>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Prism_plus_impact_pre_and_post_!$K$1</c15:sqref>
                        </c15:formulaRef>
                      </c:ext>
                    </c:extLst>
                    <c:strCache>
                      <c:ptCount val="1"/>
                      <c:pt idx="0">
                        <c:v>total_profit_pre_2022</c:v>
                      </c:pt>
                    </c:strCache>
                  </c:strRef>
                </c:tx>
                <c:spPr>
                  <a:solidFill>
                    <a:schemeClr val="accent6">
                      <a:lumMod val="8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Prism_plus_impact_pre_and_post_!$K$2:$K$9</c15:sqref>
                        </c15:formulaRef>
                      </c:ext>
                    </c:extLst>
                    <c:numCache>
                      <c:formatCode>0.00</c:formatCode>
                      <c:ptCount val="8"/>
                      <c:pt idx="0">
                        <c:v>150504.83999999901</c:v>
                      </c:pt>
                      <c:pt idx="1">
                        <c:v>138521.89499999999</c:v>
                      </c:pt>
                      <c:pt idx="2">
                        <c:v>94771.81</c:v>
                      </c:pt>
                      <c:pt idx="3">
                        <c:v>95577.914999999906</c:v>
                      </c:pt>
                      <c:pt idx="4">
                        <c:v>51076.869999999901</c:v>
                      </c:pt>
                      <c:pt idx="5">
                        <c:v>55409.17</c:v>
                      </c:pt>
                      <c:pt idx="6">
                        <c:v>115698.45</c:v>
                      </c:pt>
                      <c:pt idx="7">
                        <c:v>192416.27</c:v>
                      </c:pt>
                    </c:numCache>
                  </c:numRef>
                </c:val>
                <c:extLst xmlns:c15="http://schemas.microsoft.com/office/drawing/2012/chart">
                  <c:ext xmlns:c16="http://schemas.microsoft.com/office/drawing/2014/chart" uri="{C3380CC4-5D6E-409C-BE32-E72D297353CC}">
                    <c16:uniqueId val="{00000009-6791-497C-B0CA-DF5594B9164F}"/>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Prism_plus_impact_pre_and_post_!$L$1</c15:sqref>
                        </c15:formulaRef>
                      </c:ext>
                    </c:extLst>
                    <c:strCache>
                      <c:ptCount val="1"/>
                      <c:pt idx="0">
                        <c:v>average_profit_margin_percent_pre_2022</c:v>
                      </c:pt>
                    </c:strCache>
                  </c:strRef>
                </c:tx>
                <c:spPr>
                  <a:solidFill>
                    <a:schemeClr val="accent5">
                      <a:lumMod val="8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Prism_plus_impact_pre_and_post_!$L$2:$L$9</c15:sqref>
                        </c15:formulaRef>
                      </c:ext>
                    </c:extLst>
                    <c:numCache>
                      <c:formatCode>0.00</c:formatCode>
                      <c:ptCount val="8"/>
                      <c:pt idx="0">
                        <c:v>52.76</c:v>
                      </c:pt>
                      <c:pt idx="1">
                        <c:v>53.2</c:v>
                      </c:pt>
                      <c:pt idx="2">
                        <c:v>55</c:v>
                      </c:pt>
                      <c:pt idx="3">
                        <c:v>55.11</c:v>
                      </c:pt>
                      <c:pt idx="4">
                        <c:v>55.69</c:v>
                      </c:pt>
                      <c:pt idx="5">
                        <c:v>56.56</c:v>
                      </c:pt>
                      <c:pt idx="6">
                        <c:v>58.68</c:v>
                      </c:pt>
                      <c:pt idx="7">
                        <c:v>59.89</c:v>
                      </c:pt>
                    </c:numCache>
                  </c:numRef>
                </c:val>
                <c:extLst xmlns:c15="http://schemas.microsoft.com/office/drawing/2012/chart">
                  <c:ext xmlns:c16="http://schemas.microsoft.com/office/drawing/2014/chart" uri="{C3380CC4-5D6E-409C-BE32-E72D297353CC}">
                    <c16:uniqueId val="{0000000A-6791-497C-B0CA-DF5594B9164F}"/>
                  </c:ext>
                </c:extLst>
              </c15:ser>
            </c15:filteredBarSeries>
          </c:ext>
        </c:extLst>
      </c:barChart>
      <c:catAx>
        <c:axId val="495561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95558568"/>
        <c:crosses val="autoZero"/>
        <c:auto val="1"/>
        <c:lblAlgn val="ctr"/>
        <c:lblOffset val="100"/>
        <c:noMultiLvlLbl val="0"/>
      </c:catAx>
      <c:valAx>
        <c:axId val="49555856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955618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Profit margins between customer groups before and during 2022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1"/>
          <c:order val="6"/>
          <c:tx>
            <c:strRef>
              <c:f>Prism_plus_impact_pre_and_post_!$L$1</c:f>
              <c:strCache>
                <c:ptCount val="1"/>
                <c:pt idx="0">
                  <c:v>average_profit_margin_percent_pre_2022</c:v>
                </c:pt>
              </c:strCache>
            </c:strRef>
          </c:tx>
          <c:spPr>
            <a:solidFill>
              <a:schemeClr val="accent5"/>
            </a:solidFill>
            <a:ln>
              <a:solidFill>
                <a:schemeClr val="accent5"/>
              </a:solidFill>
            </a:ln>
            <a:effectLst/>
          </c:spPr>
          <c:invertIfNegative val="0"/>
          <c:cat>
            <c:strRef>
              <c:f>Prism_plus_impact_pre_and_post_!$A$2:$A$9</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Prism_plus_impact_pre_and_post_!$L$2:$L$9</c:f>
              <c:numCache>
                <c:formatCode>0.00</c:formatCode>
                <c:ptCount val="8"/>
                <c:pt idx="0">
                  <c:v>52.76</c:v>
                </c:pt>
                <c:pt idx="1">
                  <c:v>53.2</c:v>
                </c:pt>
                <c:pt idx="2">
                  <c:v>55</c:v>
                </c:pt>
                <c:pt idx="3">
                  <c:v>55.11</c:v>
                </c:pt>
                <c:pt idx="4">
                  <c:v>55.69</c:v>
                </c:pt>
                <c:pt idx="5">
                  <c:v>56.56</c:v>
                </c:pt>
                <c:pt idx="6">
                  <c:v>58.68</c:v>
                </c:pt>
                <c:pt idx="7">
                  <c:v>59.89</c:v>
                </c:pt>
              </c:numCache>
              <c:extLst/>
            </c:numRef>
          </c:val>
          <c:extLst>
            <c:ext xmlns:c16="http://schemas.microsoft.com/office/drawing/2014/chart" uri="{C3380CC4-5D6E-409C-BE32-E72D297353CC}">
              <c16:uniqueId val="{00000000-AFBA-415A-9FDC-1A4342EA88DD}"/>
            </c:ext>
          </c:extLst>
        </c:ser>
        <c:ser>
          <c:idx val="6"/>
          <c:order val="7"/>
          <c:tx>
            <c:strRef>
              <c:f>Prism_plus_impact_pre_and_post_!$G$1</c:f>
              <c:strCache>
                <c:ptCount val="1"/>
                <c:pt idx="0">
                  <c:v>average_profit_margin_percent_2022</c:v>
                </c:pt>
              </c:strCache>
            </c:strRef>
          </c:tx>
          <c:spPr>
            <a:solidFill>
              <a:srgbClr val="92D050"/>
            </a:solidFill>
            <a:ln>
              <a:solidFill>
                <a:srgbClr val="92D050"/>
              </a:solidFill>
            </a:ln>
            <a:effectLst/>
          </c:spPr>
          <c:invertIfNegative val="0"/>
          <c:cat>
            <c:strRef>
              <c:f>Prism_plus_impact_pre_and_post_!$A$2:$A$9</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Prism_plus_impact_pre_and_post_!$G$2:$G$9</c:f>
              <c:numCache>
                <c:formatCode>0.00</c:formatCode>
                <c:ptCount val="8"/>
                <c:pt idx="0">
                  <c:v>60.69</c:v>
                </c:pt>
                <c:pt idx="1">
                  <c:v>49.61</c:v>
                </c:pt>
                <c:pt idx="2">
                  <c:v>63.06</c:v>
                </c:pt>
                <c:pt idx="3">
                  <c:v>50.57</c:v>
                </c:pt>
                <c:pt idx="4">
                  <c:v>61.2</c:v>
                </c:pt>
                <c:pt idx="5">
                  <c:v>46.76</c:v>
                </c:pt>
                <c:pt idx="6">
                  <c:v>62.96</c:v>
                </c:pt>
                <c:pt idx="7">
                  <c:v>47.84</c:v>
                </c:pt>
              </c:numCache>
              <c:extLst/>
            </c:numRef>
          </c:val>
          <c:extLst>
            <c:ext xmlns:c16="http://schemas.microsoft.com/office/drawing/2014/chart" uri="{C3380CC4-5D6E-409C-BE32-E72D297353CC}">
              <c16:uniqueId val="{00000001-AFBA-415A-9FDC-1A4342EA88DD}"/>
            </c:ext>
          </c:extLst>
        </c:ser>
        <c:dLbls>
          <c:showLegendKey val="0"/>
          <c:showVal val="0"/>
          <c:showCatName val="0"/>
          <c:showSerName val="0"/>
          <c:showPercent val="0"/>
          <c:showBubbleSize val="0"/>
        </c:dLbls>
        <c:gapWidth val="219"/>
        <c:overlap val="-27"/>
        <c:axId val="575546896"/>
        <c:axId val="575547256"/>
        <c:extLst>
          <c:ext xmlns:c15="http://schemas.microsoft.com/office/drawing/2012/chart" uri="{02D57815-91ED-43cb-92C2-25804820EDAC}">
            <c15:filteredBarSeries>
              <c15:ser>
                <c:idx val="0"/>
                <c:order val="0"/>
                <c:tx>
                  <c:strRef>
                    <c:extLst>
                      <c:ext uri="{02D57815-91ED-43cb-92C2-25804820EDAC}">
                        <c15:formulaRef>
                          <c15:sqref>Prism_plus_impact_pre_and_post_!$A$1</c15:sqref>
                        </c15:formulaRef>
                      </c:ext>
                    </c:extLst>
                    <c:strCache>
                      <c:ptCount val="1"/>
                      <c:pt idx="0">
                        <c:v>plus_or_pseudo_status</c:v>
                      </c:pt>
                    </c:strCache>
                  </c:strRef>
                </c:tx>
                <c:spPr>
                  <a:solidFill>
                    <a:schemeClr val="accent1"/>
                  </a:solidFill>
                  <a:ln>
                    <a:noFill/>
                  </a:ln>
                  <a:effectLst/>
                </c:spPr>
                <c:invertIfNegative val="0"/>
                <c:cat>
                  <c:strRef>
                    <c:extLst>
                      <c:ex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c:ext uri="{02D57815-91ED-43cb-92C2-25804820EDAC}">
                        <c15:formulaRef>
                          <c15:sqref>Prism_plus_impact_pre_and_post_!$A$2:$A$9</c15:sqref>
                        </c15:formulaRef>
                      </c:ext>
                    </c:extLst>
                    <c:numCache>
                      <c:formatCode>General</c:formatCode>
                      <c:ptCount val="8"/>
                      <c:pt idx="0">
                        <c:v>0</c:v>
                      </c:pt>
                      <c:pt idx="1">
                        <c:v>0</c:v>
                      </c:pt>
                      <c:pt idx="2">
                        <c:v>0</c:v>
                      </c:pt>
                      <c:pt idx="3">
                        <c:v>0</c:v>
                      </c:pt>
                      <c:pt idx="4">
                        <c:v>0</c:v>
                      </c:pt>
                      <c:pt idx="5">
                        <c:v>0</c:v>
                      </c:pt>
                      <c:pt idx="6">
                        <c:v>0</c:v>
                      </c:pt>
                      <c:pt idx="7">
                        <c:v>0</c:v>
                      </c:pt>
                    </c:numCache>
                  </c:numRef>
                </c:val>
                <c:extLst>
                  <c:ext xmlns:c16="http://schemas.microsoft.com/office/drawing/2014/chart" uri="{C3380CC4-5D6E-409C-BE32-E72D297353CC}">
                    <c16:uniqueId val="{00000002-AFBA-415A-9FDC-1A4342EA88DD}"/>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Prism_plus_impact_pre_and_post_!$B$1</c15:sqref>
                        </c15:formulaRef>
                      </c:ext>
                    </c:extLst>
                    <c:strCache>
                      <c:ptCount val="1"/>
                      <c:pt idx="0">
                        <c:v>user_count</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Prism_plus_impact_pre_and_post_!$B$2:$B$9</c15:sqref>
                        </c15:formulaRef>
                      </c:ext>
                    </c:extLst>
                    <c:numCache>
                      <c:formatCode>0.00</c:formatCode>
                      <c:ptCount val="8"/>
                      <c:pt idx="0">
                        <c:v>8027</c:v>
                      </c:pt>
                      <c:pt idx="1">
                        <c:v>7549</c:v>
                      </c:pt>
                      <c:pt idx="2">
                        <c:v>2203</c:v>
                      </c:pt>
                      <c:pt idx="3">
                        <c:v>2307</c:v>
                      </c:pt>
                      <c:pt idx="4">
                        <c:v>802</c:v>
                      </c:pt>
                      <c:pt idx="5">
                        <c:v>874</c:v>
                      </c:pt>
                      <c:pt idx="6">
                        <c:v>823</c:v>
                      </c:pt>
                      <c:pt idx="7">
                        <c:v>1012</c:v>
                      </c:pt>
                    </c:numCache>
                  </c:numRef>
                </c:val>
                <c:extLst xmlns:c15="http://schemas.microsoft.com/office/drawing/2012/chart">
                  <c:ext xmlns:c16="http://schemas.microsoft.com/office/drawing/2014/chart" uri="{C3380CC4-5D6E-409C-BE32-E72D297353CC}">
                    <c16:uniqueId val="{00000003-AFBA-415A-9FDC-1A4342EA88DD}"/>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Prism_plus_impact_pre_and_post_!$C$1</c15:sqref>
                        </c15:formulaRef>
                      </c:ext>
                    </c:extLst>
                    <c:strCache>
                      <c:ptCount val="1"/>
                      <c:pt idx="0">
                        <c:v>AOF_2022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Prism_plus_impact_pre_and_post_!$C$2:$C$9</c15:sqref>
                        </c15:formulaRef>
                      </c:ext>
                    </c:extLst>
                    <c:numCache>
                      <c:formatCode>0.00</c:formatCode>
                      <c:ptCount val="8"/>
                      <c:pt idx="0">
                        <c:v>0.31979568954777599</c:v>
                      </c:pt>
                      <c:pt idx="1">
                        <c:v>0.55517287057888398</c:v>
                      </c:pt>
                      <c:pt idx="2">
                        <c:v>0.57739446209713996</c:v>
                      </c:pt>
                      <c:pt idx="3">
                        <c:v>0.97572605114867705</c:v>
                      </c:pt>
                      <c:pt idx="4">
                        <c:v>0.80049875311720597</c:v>
                      </c:pt>
                      <c:pt idx="5">
                        <c:v>1.30091533180777</c:v>
                      </c:pt>
                      <c:pt idx="6">
                        <c:v>1.3584447144592899</c:v>
                      </c:pt>
                      <c:pt idx="7">
                        <c:v>2.6640316205533598</c:v>
                      </c:pt>
                    </c:numCache>
                  </c:numRef>
                </c:val>
                <c:extLst xmlns:c15="http://schemas.microsoft.com/office/drawing/2012/chart">
                  <c:ext xmlns:c16="http://schemas.microsoft.com/office/drawing/2014/chart" uri="{C3380CC4-5D6E-409C-BE32-E72D297353CC}">
                    <c16:uniqueId val="{00000004-AFBA-415A-9FDC-1A4342EA88DD}"/>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Prism_plus_impact_pre_and_post_!$D$1</c15:sqref>
                        </c15:formulaRef>
                      </c:ext>
                    </c:extLst>
                    <c:strCache>
                      <c:ptCount val="1"/>
                      <c:pt idx="0">
                        <c:v>ABV_2022</c:v>
                      </c:pt>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Prism_plus_impact_pre_and_post_!$D$2:$D$9</c15:sqref>
                        </c15:formulaRef>
                      </c:ext>
                    </c:extLst>
                    <c:numCache>
                      <c:formatCode>0.00</c:formatCode>
                      <c:ptCount val="8"/>
                      <c:pt idx="0">
                        <c:v>60.750379097367102</c:v>
                      </c:pt>
                      <c:pt idx="1">
                        <c:v>52.1998173383774</c:v>
                      </c:pt>
                      <c:pt idx="2">
                        <c:v>64.891566785346598</c:v>
                      </c:pt>
                      <c:pt idx="3">
                        <c:v>52.473494144305199</c:v>
                      </c:pt>
                      <c:pt idx="4">
                        <c:v>60.375976388029898</c:v>
                      </c:pt>
                      <c:pt idx="5">
                        <c:v>51.086219728951598</c:v>
                      </c:pt>
                      <c:pt idx="6">
                        <c:v>77.273769961337905</c:v>
                      </c:pt>
                      <c:pt idx="7">
                        <c:v>49.303538183298997</c:v>
                      </c:pt>
                    </c:numCache>
                  </c:numRef>
                </c:val>
                <c:extLst xmlns:c15="http://schemas.microsoft.com/office/drawing/2012/chart">
                  <c:ext xmlns:c16="http://schemas.microsoft.com/office/drawing/2014/chart" uri="{C3380CC4-5D6E-409C-BE32-E72D297353CC}">
                    <c16:uniqueId val="{00000005-AFBA-415A-9FDC-1A4342EA88DD}"/>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Prism_plus_impact_pre_and_post_!$E$1</c15:sqref>
                        </c15:formulaRef>
                      </c:ext>
                    </c:extLst>
                    <c:strCache>
                      <c:ptCount val="1"/>
                      <c:pt idx="0">
                        <c:v>total_revenue_2022</c:v>
                      </c:pt>
                    </c:strCache>
                  </c:strRef>
                </c:tx>
                <c:spPr>
                  <a:solidFill>
                    <a:schemeClr val="accent5"/>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Prism_plus_impact_pre_and_post_!$E$2:$E$9</c15:sqref>
                        </c15:formulaRef>
                      </c:ext>
                    </c:extLst>
                    <c:numCache>
                      <c:formatCode>0.00</c:formatCode>
                      <c:ptCount val="8"/>
                      <c:pt idx="0">
                        <c:v>156917.67000000001</c:v>
                      </c:pt>
                      <c:pt idx="1">
                        <c:v>224136.18024999899</c:v>
                      </c:pt>
                      <c:pt idx="2">
                        <c:v>82869.14</c:v>
                      </c:pt>
                      <c:pt idx="3">
                        <c:v>123022.299999999</c:v>
                      </c:pt>
                      <c:pt idx="4">
                        <c:v>40357.449999999997</c:v>
                      </c:pt>
                      <c:pt idx="5">
                        <c:v>66764.396749999898</c:v>
                      </c:pt>
                      <c:pt idx="6">
                        <c:v>89586.25</c:v>
                      </c:pt>
                      <c:pt idx="7">
                        <c:v>136527.91800000001</c:v>
                      </c:pt>
                    </c:numCache>
                  </c:numRef>
                </c:val>
                <c:extLst xmlns:c15="http://schemas.microsoft.com/office/drawing/2012/chart">
                  <c:ext xmlns:c16="http://schemas.microsoft.com/office/drawing/2014/chart" uri="{C3380CC4-5D6E-409C-BE32-E72D297353CC}">
                    <c16:uniqueId val="{00000006-AFBA-415A-9FDC-1A4342EA88DD}"/>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Prism_plus_impact_pre_and_post_!$F$1</c15:sqref>
                        </c15:formulaRef>
                      </c:ext>
                    </c:extLst>
                    <c:strCache>
                      <c:ptCount val="1"/>
                      <c:pt idx="0">
                        <c:v>total_profit_2022</c:v>
                      </c:pt>
                    </c:strCache>
                  </c:strRef>
                </c:tx>
                <c:spPr>
                  <a:solidFill>
                    <a:schemeClr val="accent6"/>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Prism_plus_impact_pre_and_post_!$F$2:$F$9</c15:sqref>
                        </c15:formulaRef>
                      </c:ext>
                    </c:extLst>
                    <c:numCache>
                      <c:formatCode>0.00</c:formatCode>
                      <c:ptCount val="8"/>
                      <c:pt idx="0">
                        <c:v>110432.47</c:v>
                      </c:pt>
                      <c:pt idx="1">
                        <c:v>149694.88024999999</c:v>
                      </c:pt>
                      <c:pt idx="2">
                        <c:v>60867.839999999997</c:v>
                      </c:pt>
                      <c:pt idx="3">
                        <c:v>81734.899999999907</c:v>
                      </c:pt>
                      <c:pt idx="4">
                        <c:v>28712.3499999999</c:v>
                      </c:pt>
                      <c:pt idx="5">
                        <c:v>43670.39675</c:v>
                      </c:pt>
                      <c:pt idx="6">
                        <c:v>66014.649999999994</c:v>
                      </c:pt>
                      <c:pt idx="7">
                        <c:v>86475.417999999903</c:v>
                      </c:pt>
                    </c:numCache>
                  </c:numRef>
                </c:val>
                <c:extLst xmlns:c15="http://schemas.microsoft.com/office/drawing/2012/chart">
                  <c:ext xmlns:c16="http://schemas.microsoft.com/office/drawing/2014/chart" uri="{C3380CC4-5D6E-409C-BE32-E72D297353CC}">
                    <c16:uniqueId val="{00000007-AFBA-415A-9FDC-1A4342EA88DD}"/>
                  </c:ext>
                </c:extLst>
              </c15:ser>
            </c15:filteredBarSeries>
            <c15:filteredBarSeries>
              <c15:ser>
                <c:idx val="7"/>
                <c:order val="8"/>
                <c:tx>
                  <c:strRef>
                    <c:extLst xmlns:c15="http://schemas.microsoft.com/office/drawing/2012/chart">
                      <c:ext xmlns:c15="http://schemas.microsoft.com/office/drawing/2012/chart" uri="{02D57815-91ED-43cb-92C2-25804820EDAC}">
                        <c15:formulaRef>
                          <c15:sqref>Prism_plus_impact_pre_and_post_!$H$1</c15:sqref>
                        </c15:formulaRef>
                      </c:ext>
                    </c:extLst>
                    <c:strCache>
                      <c:ptCount val="1"/>
                      <c:pt idx="0">
                        <c:v>AOF_pre_2022</c:v>
                      </c:pt>
                    </c:strCache>
                  </c:strRef>
                </c:tx>
                <c:spPr>
                  <a:solidFill>
                    <a:schemeClr val="accent2">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Prism_plus_impact_pre_and_post_!$H$2:$H$9</c15:sqref>
                        </c15:formulaRef>
                      </c:ext>
                    </c:extLst>
                    <c:numCache>
                      <c:formatCode>0.00</c:formatCode>
                      <c:ptCount val="8"/>
                      <c:pt idx="0">
                        <c:v>1</c:v>
                      </c:pt>
                      <c:pt idx="1">
                        <c:v>0.99973506424692005</c:v>
                      </c:pt>
                      <c:pt idx="2">
                        <c:v>2</c:v>
                      </c:pt>
                      <c:pt idx="3">
                        <c:v>2.00216731686172</c:v>
                      </c:pt>
                      <c:pt idx="4">
                        <c:v>3</c:v>
                      </c:pt>
                      <c:pt idx="5">
                        <c:v>3.0011441647597201</c:v>
                      </c:pt>
                      <c:pt idx="6">
                        <c:v>5.6938031591737497</c:v>
                      </c:pt>
                      <c:pt idx="7">
                        <c:v>6.3745059288537496</c:v>
                      </c:pt>
                    </c:numCache>
                  </c:numRef>
                </c:val>
                <c:extLst xmlns:c15="http://schemas.microsoft.com/office/drawing/2012/chart">
                  <c:ext xmlns:c16="http://schemas.microsoft.com/office/drawing/2014/chart" uri="{C3380CC4-5D6E-409C-BE32-E72D297353CC}">
                    <c16:uniqueId val="{00000008-AFBA-415A-9FDC-1A4342EA88DD}"/>
                  </c:ext>
                </c:extLst>
              </c15:ser>
            </c15:filteredBarSeries>
            <c15:filteredBarSeries>
              <c15:ser>
                <c:idx val="8"/>
                <c:order val="9"/>
                <c:tx>
                  <c:strRef>
                    <c:extLst xmlns:c15="http://schemas.microsoft.com/office/drawing/2012/chart">
                      <c:ext xmlns:c15="http://schemas.microsoft.com/office/drawing/2012/chart" uri="{02D57815-91ED-43cb-92C2-25804820EDAC}">
                        <c15:formulaRef>
                          <c15:sqref>Prism_plus_impact_pre_and_post_!$I$1</c15:sqref>
                        </c15:formulaRef>
                      </c:ext>
                    </c:extLst>
                    <c:strCache>
                      <c:ptCount val="1"/>
                      <c:pt idx="0">
                        <c:v>ABV_pre_2022</c:v>
                      </c:pt>
                    </c:strCache>
                  </c:strRef>
                </c:tx>
                <c:spPr>
                  <a:solidFill>
                    <a:schemeClr val="accent3">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Prism_plus_impact_pre_and_post_!$I$2:$I$9</c15:sqref>
                        </c15:formulaRef>
                      </c:ext>
                    </c:extLst>
                    <c:numCache>
                      <c:formatCode>0.00</c:formatCode>
                      <c:ptCount val="8"/>
                      <c:pt idx="0">
                        <c:v>31.945626012208699</c:v>
                      </c:pt>
                      <c:pt idx="1">
                        <c:v>31.156196300715902</c:v>
                      </c:pt>
                      <c:pt idx="2">
                        <c:v>34.652090331366303</c:v>
                      </c:pt>
                      <c:pt idx="3">
                        <c:v>33.759075278138901</c:v>
                      </c:pt>
                      <c:pt idx="4">
                        <c:v>34.676961762261001</c:v>
                      </c:pt>
                      <c:pt idx="5">
                        <c:v>33.987607742181503</c:v>
                      </c:pt>
                      <c:pt idx="6">
                        <c:v>37.611601344255</c:v>
                      </c:pt>
                      <c:pt idx="7">
                        <c:v>39.444841196874499</c:v>
                      </c:pt>
                    </c:numCache>
                  </c:numRef>
                </c:val>
                <c:extLst xmlns:c15="http://schemas.microsoft.com/office/drawing/2012/chart">
                  <c:ext xmlns:c16="http://schemas.microsoft.com/office/drawing/2014/chart" uri="{C3380CC4-5D6E-409C-BE32-E72D297353CC}">
                    <c16:uniqueId val="{00000009-AFBA-415A-9FDC-1A4342EA88DD}"/>
                  </c:ext>
                </c:extLst>
              </c15:ser>
            </c15:filteredBarSeries>
            <c15:filteredBarSeries>
              <c15:ser>
                <c:idx val="9"/>
                <c:order val="10"/>
                <c:tx>
                  <c:strRef>
                    <c:extLst xmlns:c15="http://schemas.microsoft.com/office/drawing/2012/chart">
                      <c:ext xmlns:c15="http://schemas.microsoft.com/office/drawing/2012/chart" uri="{02D57815-91ED-43cb-92C2-25804820EDAC}">
                        <c15:formulaRef>
                          <c15:sqref>Prism_plus_impact_pre_and_post_!$J$1</c15:sqref>
                        </c15:formulaRef>
                      </c:ext>
                    </c:extLst>
                    <c:strCache>
                      <c:ptCount val="1"/>
                      <c:pt idx="0">
                        <c:v>total_revenue_pre_2022</c:v>
                      </c:pt>
                    </c:strCache>
                  </c:strRef>
                </c:tx>
                <c:spPr>
                  <a:solidFill>
                    <a:schemeClr val="accent4">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Prism_plus_impact_pre_and_post_!$J$2:$J$9</c15:sqref>
                        </c15:formulaRef>
                      </c:ext>
                    </c:extLst>
                    <c:numCache>
                      <c:formatCode>0.00</c:formatCode>
                      <c:ptCount val="8"/>
                      <c:pt idx="0">
                        <c:v>256427.53999999899</c:v>
                      </c:pt>
                      <c:pt idx="1">
                        <c:v>235080.495</c:v>
                      </c:pt>
                      <c:pt idx="2">
                        <c:v>152677.10999999999</c:v>
                      </c:pt>
                      <c:pt idx="3">
                        <c:v>155983.815</c:v>
                      </c:pt>
                      <c:pt idx="4">
                        <c:v>83432.769999999902</c:v>
                      </c:pt>
                      <c:pt idx="5">
                        <c:v>89120.57</c:v>
                      </c:pt>
                      <c:pt idx="6">
                        <c:v>182879.85</c:v>
                      </c:pt>
                      <c:pt idx="7">
                        <c:v>282061.27</c:v>
                      </c:pt>
                    </c:numCache>
                  </c:numRef>
                </c:val>
                <c:extLst xmlns:c15="http://schemas.microsoft.com/office/drawing/2012/chart">
                  <c:ext xmlns:c16="http://schemas.microsoft.com/office/drawing/2014/chart" uri="{C3380CC4-5D6E-409C-BE32-E72D297353CC}">
                    <c16:uniqueId val="{0000000A-AFBA-415A-9FDC-1A4342EA88DD}"/>
                  </c:ext>
                </c:extLst>
              </c15:ser>
            </c15:filteredBarSeries>
            <c15:filteredBarSeries>
              <c15:ser>
                <c:idx val="10"/>
                <c:order val="11"/>
                <c:tx>
                  <c:strRef>
                    <c:extLst xmlns:c15="http://schemas.microsoft.com/office/drawing/2012/chart">
                      <c:ext xmlns:c15="http://schemas.microsoft.com/office/drawing/2012/chart" uri="{02D57815-91ED-43cb-92C2-25804820EDAC}">
                        <c15:formulaRef>
                          <c15:sqref>Prism_plus_impact_pre_and_post_!$K$1</c15:sqref>
                        </c15:formulaRef>
                      </c:ext>
                    </c:extLst>
                    <c:strCache>
                      <c:ptCount val="1"/>
                      <c:pt idx="0">
                        <c:v>total_profit_pre_2022</c:v>
                      </c:pt>
                    </c:strCache>
                  </c:strRef>
                </c:tx>
                <c:spPr>
                  <a:solidFill>
                    <a:schemeClr val="accent5">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Prism_plus_impact_pre_and_post_!$A$2:$A$9</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Prism_plus_impact_pre_and_post_!$K$2:$K$9</c15:sqref>
                        </c15:formulaRef>
                      </c:ext>
                    </c:extLst>
                    <c:numCache>
                      <c:formatCode>0.00</c:formatCode>
                      <c:ptCount val="8"/>
                      <c:pt idx="0">
                        <c:v>150504.83999999901</c:v>
                      </c:pt>
                      <c:pt idx="1">
                        <c:v>138521.89499999999</c:v>
                      </c:pt>
                      <c:pt idx="2">
                        <c:v>94771.81</c:v>
                      </c:pt>
                      <c:pt idx="3">
                        <c:v>95577.914999999906</c:v>
                      </c:pt>
                      <c:pt idx="4">
                        <c:v>51076.869999999901</c:v>
                      </c:pt>
                      <c:pt idx="5">
                        <c:v>55409.17</c:v>
                      </c:pt>
                      <c:pt idx="6">
                        <c:v>115698.45</c:v>
                      </c:pt>
                      <c:pt idx="7">
                        <c:v>192416.27</c:v>
                      </c:pt>
                    </c:numCache>
                  </c:numRef>
                </c:val>
                <c:extLst xmlns:c15="http://schemas.microsoft.com/office/drawing/2012/chart">
                  <c:ext xmlns:c16="http://schemas.microsoft.com/office/drawing/2014/chart" uri="{C3380CC4-5D6E-409C-BE32-E72D297353CC}">
                    <c16:uniqueId val="{0000000B-AFBA-415A-9FDC-1A4342EA88DD}"/>
                  </c:ext>
                </c:extLst>
              </c15:ser>
            </c15:filteredBarSeries>
          </c:ext>
        </c:extLst>
      </c:barChart>
      <c:catAx>
        <c:axId val="575546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547256"/>
        <c:crosses val="autoZero"/>
        <c:auto val="1"/>
        <c:lblAlgn val="ctr"/>
        <c:lblOffset val="100"/>
        <c:noMultiLvlLbl val="0"/>
      </c:catAx>
      <c:valAx>
        <c:axId val="575547256"/>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5468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[Prism_plus_impact_pre_and_post_2022.xlsx]Sheet1!PivotTable1</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a:t>
            </a:r>
            <a:r>
              <a:rPr lang="en-US" baseline="0"/>
              <a:t> profits per Prism+ tier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Sheet1!$B$1</c:f>
              <c:strCache>
                <c:ptCount val="1"/>
                <c:pt idx="0">
                  <c:v>Total</c:v>
                </c:pt>
              </c:strCache>
            </c:strRef>
          </c:tx>
          <c:spPr>
            <a:solidFill>
              <a:srgbClr val="92D050"/>
            </a:solidFill>
            <a:ln>
              <a:solidFill>
                <a:srgbClr val="92D050"/>
              </a:solidFill>
            </a:ln>
            <a:effectLst/>
          </c:spPr>
          <c:invertIfNegative val="0"/>
          <c:cat>
            <c:strRef>
              <c:f>Sheet1!$A$2:$A$10</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f>Sheet1!$B$2:$B$10</c:f>
              <c:numCache>
                <c:formatCode>0</c:formatCode>
                <c:ptCount val="8"/>
                <c:pt idx="0">
                  <c:v>110432.47</c:v>
                </c:pt>
                <c:pt idx="1">
                  <c:v>149694.88024999999</c:v>
                </c:pt>
                <c:pt idx="2">
                  <c:v>60867.839999999997</c:v>
                </c:pt>
                <c:pt idx="3">
                  <c:v>81734.899999999907</c:v>
                </c:pt>
                <c:pt idx="4">
                  <c:v>28712.3499999999</c:v>
                </c:pt>
                <c:pt idx="5">
                  <c:v>43670.39675</c:v>
                </c:pt>
                <c:pt idx="6">
                  <c:v>66014.649999999994</c:v>
                </c:pt>
                <c:pt idx="7">
                  <c:v>86475.417999999903</c:v>
                </c:pt>
              </c:numCache>
            </c:numRef>
          </c:val>
          <c:extLst>
            <c:ext xmlns:c16="http://schemas.microsoft.com/office/drawing/2014/chart" uri="{C3380CC4-5D6E-409C-BE32-E72D297353CC}">
              <c16:uniqueId val="{00000000-15FC-4389-A526-7ECD3DB2E7B9}"/>
            </c:ext>
          </c:extLst>
        </c:ser>
        <c:dLbls>
          <c:showLegendKey val="0"/>
          <c:showVal val="0"/>
          <c:showCatName val="0"/>
          <c:showSerName val="0"/>
          <c:showPercent val="0"/>
          <c:showBubbleSize val="0"/>
        </c:dLbls>
        <c:gapWidth val="219"/>
        <c:overlap val="-27"/>
        <c:axId val="499814904"/>
        <c:axId val="499810944"/>
      </c:barChart>
      <c:catAx>
        <c:axId val="499814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9810944"/>
        <c:crosses val="autoZero"/>
        <c:auto val="1"/>
        <c:lblAlgn val="ctr"/>
        <c:lblOffset val="100"/>
        <c:noMultiLvlLbl val="0"/>
      </c:catAx>
      <c:valAx>
        <c:axId val="49981094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98149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4"/>
          <c:order val="4"/>
          <c:tx>
            <c:strRef>
              <c:f>Sheet1!$F$21</c:f>
              <c:strCache>
                <c:ptCount val="1"/>
                <c:pt idx="0">
                  <c:v>Total Profit lost to discounts</c:v>
                </c:pt>
              </c:strCache>
            </c:strRef>
          </c:tx>
          <c:spPr>
            <a:solidFill>
              <a:srgbClr val="92D050"/>
            </a:solidFill>
            <a:ln>
              <a:solidFill>
                <a:srgbClr val="92D050"/>
              </a:solidFill>
            </a:ln>
            <a:effectLst/>
          </c:spPr>
          <c:invertIfNegative val="0"/>
          <c:cat>
            <c:strRef>
              <c:f>Sheet1!$A$22:$A$25</c:f>
              <c:strCache>
                <c:ptCount val="4"/>
                <c:pt idx="0">
                  <c:v>Actual Bronze</c:v>
                </c:pt>
                <c:pt idx="1">
                  <c:v>Actual Silver</c:v>
                </c:pt>
                <c:pt idx="2">
                  <c:v>Actual Gold</c:v>
                </c:pt>
                <c:pt idx="3">
                  <c:v>Actual Platinum</c:v>
                </c:pt>
              </c:strCache>
              <c:extLst/>
            </c:strRef>
          </c:cat>
          <c:val>
            <c:numRef>
              <c:f>Sheet1!$F$22:$F$25</c:f>
              <c:numCache>
                <c:formatCode>0.00</c:formatCode>
                <c:ptCount val="4"/>
                <c:pt idx="0">
                  <c:v>7484.7440124999848</c:v>
                </c:pt>
                <c:pt idx="1">
                  <c:v>8173.4899999999907</c:v>
                </c:pt>
                <c:pt idx="2">
                  <c:v>6550.5595124999963</c:v>
                </c:pt>
                <c:pt idx="3">
                  <c:v>17295.083599999984</c:v>
                </c:pt>
              </c:numCache>
              <c:extLst/>
            </c:numRef>
          </c:val>
          <c:extLst>
            <c:ext xmlns:c16="http://schemas.microsoft.com/office/drawing/2014/chart" uri="{C3380CC4-5D6E-409C-BE32-E72D297353CC}">
              <c16:uniqueId val="{00000000-EFA3-4C3B-93B3-A77EF018F0C5}"/>
            </c:ext>
          </c:extLst>
        </c:ser>
        <c:dLbls>
          <c:showLegendKey val="0"/>
          <c:showVal val="0"/>
          <c:showCatName val="0"/>
          <c:showSerName val="0"/>
          <c:showPercent val="0"/>
          <c:showBubbleSize val="0"/>
        </c:dLbls>
        <c:gapWidth val="219"/>
        <c:overlap val="-27"/>
        <c:axId val="502854832"/>
        <c:axId val="502855912"/>
        <c:extLst>
          <c:ext xmlns:c15="http://schemas.microsoft.com/office/drawing/2012/chart" uri="{02D57815-91ED-43cb-92C2-25804820EDAC}">
            <c15:filteredBarSeries>
              <c15:ser>
                <c:idx val="0"/>
                <c:order val="0"/>
                <c:tx>
                  <c:strRef>
                    <c:extLst>
                      <c:ext uri="{02D57815-91ED-43cb-92C2-25804820EDAC}">
                        <c15:formulaRef>
                          <c15:sqref>Sheet1!$B$21</c15:sqref>
                        </c15:formulaRef>
                      </c:ext>
                    </c:extLst>
                    <c:strCache>
                      <c:ptCount val="1"/>
                      <c:pt idx="0">
                        <c:v>Sum of AOF_2022</c:v>
                      </c:pt>
                    </c:strCache>
                  </c:strRef>
                </c:tx>
                <c:spPr>
                  <a:solidFill>
                    <a:schemeClr val="accent1"/>
                  </a:solidFill>
                  <a:ln>
                    <a:noFill/>
                  </a:ln>
                  <a:effectLst/>
                </c:spPr>
                <c:invertIfNegative val="0"/>
                <c:cat>
                  <c:strRef>
                    <c:extLst>
                      <c:ext uri="{02D57815-91ED-43cb-92C2-25804820EDAC}">
                        <c15:formulaRef>
                          <c15:sqref>Sheet1!$A$22:$A$25</c15:sqref>
                        </c15:formulaRef>
                      </c:ext>
                    </c:extLst>
                    <c:strCache>
                      <c:ptCount val="4"/>
                      <c:pt idx="0">
                        <c:v>Actual Bronze</c:v>
                      </c:pt>
                      <c:pt idx="1">
                        <c:v>Actual Silver</c:v>
                      </c:pt>
                      <c:pt idx="2">
                        <c:v>Actual Gold</c:v>
                      </c:pt>
                      <c:pt idx="3">
                        <c:v>Actual Platinum</c:v>
                      </c:pt>
                    </c:strCache>
                  </c:strRef>
                </c:cat>
                <c:val>
                  <c:numRef>
                    <c:extLst>
                      <c:ext uri="{02D57815-91ED-43cb-92C2-25804820EDAC}">
                        <c15:formulaRef>
                          <c15:sqref>Sheet1!$B$22:$B$25</c15:sqref>
                        </c15:formulaRef>
                      </c:ext>
                    </c:extLst>
                    <c:numCache>
                      <c:formatCode>0.00</c:formatCode>
                      <c:ptCount val="4"/>
                      <c:pt idx="0">
                        <c:v>0.55517287057888398</c:v>
                      </c:pt>
                      <c:pt idx="1">
                        <c:v>0.97572605114867705</c:v>
                      </c:pt>
                      <c:pt idx="2">
                        <c:v>1.30091533180777</c:v>
                      </c:pt>
                      <c:pt idx="3">
                        <c:v>2.6640316205533598</c:v>
                      </c:pt>
                    </c:numCache>
                  </c:numRef>
                </c:val>
                <c:extLst>
                  <c:ext xmlns:c16="http://schemas.microsoft.com/office/drawing/2014/chart" uri="{C3380CC4-5D6E-409C-BE32-E72D297353CC}">
                    <c16:uniqueId val="{00000001-EFA3-4C3B-93B3-A77EF018F0C5}"/>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Sheet1!$C$21</c15:sqref>
                        </c15:formulaRef>
                      </c:ext>
                    </c:extLst>
                    <c:strCache>
                      <c:ptCount val="1"/>
                      <c:pt idx="0">
                        <c:v>Sum of ABV_2022</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Sheet1!$A$22:$A$25</c15:sqref>
                        </c15:formulaRef>
                      </c:ext>
                    </c:extLst>
                    <c:strCache>
                      <c:ptCount val="4"/>
                      <c:pt idx="0">
                        <c:v>Actual Bronze</c:v>
                      </c:pt>
                      <c:pt idx="1">
                        <c:v>Actual Silver</c:v>
                      </c:pt>
                      <c:pt idx="2">
                        <c:v>Actual Gold</c:v>
                      </c:pt>
                      <c:pt idx="3">
                        <c:v>Actual Platinum</c:v>
                      </c:pt>
                    </c:strCache>
                  </c:strRef>
                </c:cat>
                <c:val>
                  <c:numRef>
                    <c:extLst xmlns:c15="http://schemas.microsoft.com/office/drawing/2012/chart">
                      <c:ext xmlns:c15="http://schemas.microsoft.com/office/drawing/2012/chart" uri="{02D57815-91ED-43cb-92C2-25804820EDAC}">
                        <c15:formulaRef>
                          <c15:sqref>Sheet1!$C$22:$C$25</c15:sqref>
                        </c15:formulaRef>
                      </c:ext>
                    </c:extLst>
                    <c:numCache>
                      <c:formatCode>0.00</c:formatCode>
                      <c:ptCount val="4"/>
                      <c:pt idx="0">
                        <c:v>52.1998173383774</c:v>
                      </c:pt>
                      <c:pt idx="1">
                        <c:v>52.473494144305199</c:v>
                      </c:pt>
                      <c:pt idx="2">
                        <c:v>51.086219728951598</c:v>
                      </c:pt>
                      <c:pt idx="3">
                        <c:v>49.303538183298997</c:v>
                      </c:pt>
                    </c:numCache>
                  </c:numRef>
                </c:val>
                <c:extLst xmlns:c15="http://schemas.microsoft.com/office/drawing/2012/chart">
                  <c:ext xmlns:c16="http://schemas.microsoft.com/office/drawing/2014/chart" uri="{C3380CC4-5D6E-409C-BE32-E72D297353CC}">
                    <c16:uniqueId val="{00000002-EFA3-4C3B-93B3-A77EF018F0C5}"/>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Sheet1!$D$21</c15:sqref>
                        </c15:formulaRef>
                      </c:ext>
                    </c:extLst>
                    <c:strCache>
                      <c:ptCount val="1"/>
                      <c:pt idx="0">
                        <c:v>Sum of total_profit_2022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Sheet1!$A$22:$A$25</c15:sqref>
                        </c15:formulaRef>
                      </c:ext>
                    </c:extLst>
                    <c:strCache>
                      <c:ptCount val="4"/>
                      <c:pt idx="0">
                        <c:v>Actual Bronze</c:v>
                      </c:pt>
                      <c:pt idx="1">
                        <c:v>Actual Silver</c:v>
                      </c:pt>
                      <c:pt idx="2">
                        <c:v>Actual Gold</c:v>
                      </c:pt>
                      <c:pt idx="3">
                        <c:v>Actual Platinum</c:v>
                      </c:pt>
                    </c:strCache>
                  </c:strRef>
                </c:cat>
                <c:val>
                  <c:numRef>
                    <c:extLst xmlns:c15="http://schemas.microsoft.com/office/drawing/2012/chart">
                      <c:ext xmlns:c15="http://schemas.microsoft.com/office/drawing/2012/chart" uri="{02D57815-91ED-43cb-92C2-25804820EDAC}">
                        <c15:formulaRef>
                          <c15:sqref>Sheet1!$D$22:$D$25</c15:sqref>
                        </c15:formulaRef>
                      </c:ext>
                    </c:extLst>
                    <c:numCache>
                      <c:formatCode>0.00</c:formatCode>
                      <c:ptCount val="4"/>
                      <c:pt idx="0">
                        <c:v>149694.88024999999</c:v>
                      </c:pt>
                      <c:pt idx="1">
                        <c:v>81734.899999999907</c:v>
                      </c:pt>
                      <c:pt idx="2">
                        <c:v>43670.39675</c:v>
                      </c:pt>
                      <c:pt idx="3">
                        <c:v>86475.417999999903</c:v>
                      </c:pt>
                    </c:numCache>
                  </c:numRef>
                </c:val>
                <c:extLst xmlns:c15="http://schemas.microsoft.com/office/drawing/2012/chart">
                  <c:ext xmlns:c16="http://schemas.microsoft.com/office/drawing/2014/chart" uri="{C3380CC4-5D6E-409C-BE32-E72D297353CC}">
                    <c16:uniqueId val="{00000003-EFA3-4C3B-93B3-A77EF018F0C5}"/>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Sheet1!$E$21</c15:sqref>
                        </c15:formulaRef>
                      </c:ext>
                    </c:extLst>
                    <c:strCache>
                      <c:ptCount val="1"/>
                      <c:pt idx="0">
                        <c:v>Total profit w/o discount</c:v>
                      </c:pt>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Sheet1!$A$22:$A$25</c15:sqref>
                        </c15:formulaRef>
                      </c:ext>
                    </c:extLst>
                    <c:strCache>
                      <c:ptCount val="4"/>
                      <c:pt idx="0">
                        <c:v>Actual Bronze</c:v>
                      </c:pt>
                      <c:pt idx="1">
                        <c:v>Actual Silver</c:v>
                      </c:pt>
                      <c:pt idx="2">
                        <c:v>Actual Gold</c:v>
                      </c:pt>
                      <c:pt idx="3">
                        <c:v>Actual Platinum</c:v>
                      </c:pt>
                    </c:strCache>
                  </c:strRef>
                </c:cat>
                <c:val>
                  <c:numRef>
                    <c:extLst xmlns:c15="http://schemas.microsoft.com/office/drawing/2012/chart">
                      <c:ext xmlns:c15="http://schemas.microsoft.com/office/drawing/2012/chart" uri="{02D57815-91ED-43cb-92C2-25804820EDAC}">
                        <c15:formulaRef>
                          <c15:sqref>Sheet1!$E$22:$E$25</c15:sqref>
                        </c15:formulaRef>
                      </c:ext>
                    </c:extLst>
                    <c:numCache>
                      <c:formatCode>0.00</c:formatCode>
                      <c:ptCount val="4"/>
                      <c:pt idx="0">
                        <c:v>157179.62426249997</c:v>
                      </c:pt>
                      <c:pt idx="1">
                        <c:v>89908.389999999898</c:v>
                      </c:pt>
                      <c:pt idx="2">
                        <c:v>50220.956262499996</c:v>
                      </c:pt>
                      <c:pt idx="3">
                        <c:v>103770.50159999989</c:v>
                      </c:pt>
                    </c:numCache>
                  </c:numRef>
                </c:val>
                <c:extLst xmlns:c15="http://schemas.microsoft.com/office/drawing/2012/chart">
                  <c:ext xmlns:c16="http://schemas.microsoft.com/office/drawing/2014/chart" uri="{C3380CC4-5D6E-409C-BE32-E72D297353CC}">
                    <c16:uniqueId val="{00000004-EFA3-4C3B-93B3-A77EF018F0C5}"/>
                  </c:ext>
                </c:extLst>
              </c15:ser>
            </c15:filteredBarSeries>
          </c:ext>
        </c:extLst>
      </c:barChart>
      <c:catAx>
        <c:axId val="50285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2855912"/>
        <c:crosses val="autoZero"/>
        <c:auto val="1"/>
        <c:lblAlgn val="ctr"/>
        <c:lblOffset val="100"/>
        <c:noMultiLvlLbl val="0"/>
      </c:catAx>
      <c:valAx>
        <c:axId val="50285591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28548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[wk10_prism_plus_1.2_results.xlsx]Sheet1!PivotTable3</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Return</a:t>
            </a:r>
            <a:r>
              <a:rPr lang="en-GB" baseline="0"/>
              <a:t> rate percentage by groups</a:t>
            </a:r>
            <a:endParaRPr lang="en-GB"/>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Sheet1!$M$3</c:f>
              <c:strCache>
                <c:ptCount val="1"/>
                <c:pt idx="0">
                  <c:v>Total</c:v>
                </c:pt>
              </c:strCache>
            </c:strRef>
          </c:tx>
          <c:spPr>
            <a:solidFill>
              <a:srgbClr val="92D050"/>
            </a:solidFill>
            <a:ln>
              <a:solidFill>
                <a:srgbClr val="92D050"/>
              </a:solidFill>
            </a:ln>
            <a:effectLst/>
          </c:spPr>
          <c:invertIfNegative val="0"/>
          <c:cat>
            <c:strRef>
              <c:f>Sheet1!$L$4:$L$12</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f>Sheet1!$M$4:$M$12</c:f>
              <c:numCache>
                <c:formatCode>General</c:formatCode>
                <c:ptCount val="8"/>
                <c:pt idx="0">
                  <c:v>5.1763168476075592</c:v>
                </c:pt>
                <c:pt idx="1">
                  <c:v>6.7363889256855209</c:v>
                </c:pt>
                <c:pt idx="2">
                  <c:v>7.1984948259642518</c:v>
                </c:pt>
                <c:pt idx="3">
                  <c:v>9.1677503250975292</c:v>
                </c:pt>
                <c:pt idx="4">
                  <c:v>11.416382252559726</c:v>
                </c:pt>
                <c:pt idx="5">
                  <c:v>9.8478260869565215</c:v>
                </c:pt>
                <c:pt idx="6">
                  <c:v>15.043010752688172</c:v>
                </c:pt>
                <c:pt idx="7">
                  <c:v>13.825098814229248</c:v>
                </c:pt>
              </c:numCache>
            </c:numRef>
          </c:val>
          <c:extLst>
            <c:ext xmlns:c16="http://schemas.microsoft.com/office/drawing/2014/chart" uri="{C3380CC4-5D6E-409C-BE32-E72D297353CC}">
              <c16:uniqueId val="{00000000-4A6F-4BC5-B80B-C4ACBFCB2092}"/>
            </c:ext>
          </c:extLst>
        </c:ser>
        <c:dLbls>
          <c:showLegendKey val="0"/>
          <c:showVal val="0"/>
          <c:showCatName val="0"/>
          <c:showSerName val="0"/>
          <c:showPercent val="0"/>
          <c:showBubbleSize val="0"/>
        </c:dLbls>
        <c:gapWidth val="219"/>
        <c:overlap val="-27"/>
        <c:axId val="511828952"/>
        <c:axId val="511834352"/>
      </c:barChart>
      <c:catAx>
        <c:axId val="511828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1834352"/>
        <c:crosses val="autoZero"/>
        <c:auto val="1"/>
        <c:lblAlgn val="ctr"/>
        <c:lblOffset val="100"/>
        <c:noMultiLvlLbl val="0"/>
      </c:catAx>
      <c:valAx>
        <c:axId val="5118343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1828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Percentage of active customers to opted-in total</a:t>
            </a:r>
            <a:r>
              <a:rPr lang="en-US" baseline="0"/>
              <a:t> customers per group</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2"/>
          <c:order val="2"/>
          <c:tx>
            <c:strRef>
              <c:f>Sheet3!$D$70</c:f>
              <c:strCache>
                <c:ptCount val="1"/>
                <c:pt idx="0">
                  <c:v>Percentage</c:v>
                </c:pt>
              </c:strCache>
            </c:strRef>
          </c:tx>
          <c:spPr>
            <a:solidFill>
              <a:srgbClr val="92D050"/>
            </a:solidFill>
            <a:ln>
              <a:solidFill>
                <a:srgbClr val="92D050"/>
              </a:solidFill>
            </a:ln>
            <a:effectLst/>
          </c:spPr>
          <c:invertIfNegative val="0"/>
          <c:cat>
            <c:strRef>
              <c:f>Sheet3!$A$71:$A$78</c:f>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extLst/>
            </c:strRef>
          </c:cat>
          <c:val>
            <c:numRef>
              <c:f>Sheet3!$D$71:$D$78</c:f>
              <c:numCache>
                <c:formatCode>0.00</c:formatCode>
                <c:ptCount val="8"/>
                <c:pt idx="0">
                  <c:v>8.6650583031765169</c:v>
                </c:pt>
                <c:pt idx="1">
                  <c:v>10.107298979997351</c:v>
                </c:pt>
                <c:pt idx="2">
                  <c:v>19.096895578551269</c:v>
                </c:pt>
                <c:pt idx="3">
                  <c:v>19.159081057650628</c:v>
                </c:pt>
                <c:pt idx="4">
                  <c:v>24.914675767918087</c:v>
                </c:pt>
                <c:pt idx="5">
                  <c:v>25.171624713958813</c:v>
                </c:pt>
                <c:pt idx="6">
                  <c:v>40.86021505376344</c:v>
                </c:pt>
                <c:pt idx="7">
                  <c:v>40.711462450592883</c:v>
                </c:pt>
              </c:numCache>
              <c:extLst/>
            </c:numRef>
          </c:val>
          <c:extLst>
            <c:ext xmlns:c16="http://schemas.microsoft.com/office/drawing/2014/chart" uri="{C3380CC4-5D6E-409C-BE32-E72D297353CC}">
              <c16:uniqueId val="{00000000-63C6-4583-AC63-0AB7120CFC55}"/>
            </c:ext>
          </c:extLst>
        </c:ser>
        <c:dLbls>
          <c:showLegendKey val="0"/>
          <c:showVal val="0"/>
          <c:showCatName val="0"/>
          <c:showSerName val="0"/>
          <c:showPercent val="0"/>
          <c:showBubbleSize val="0"/>
        </c:dLbls>
        <c:gapWidth val="219"/>
        <c:overlap val="-27"/>
        <c:axId val="571483104"/>
        <c:axId val="571472664"/>
        <c:extLst>
          <c:ext xmlns:c15="http://schemas.microsoft.com/office/drawing/2012/chart" uri="{02D57815-91ED-43cb-92C2-25804820EDAC}">
            <c15:filteredBarSeries>
              <c15:ser>
                <c:idx val="0"/>
                <c:order val="0"/>
                <c:tx>
                  <c:strRef>
                    <c:extLst>
                      <c:ext uri="{02D57815-91ED-43cb-92C2-25804820EDAC}">
                        <c15:formulaRef>
                          <c15:sqref>Sheet3!$B$70</c15:sqref>
                        </c15:formulaRef>
                      </c:ext>
                    </c:extLst>
                    <c:strCache>
                      <c:ptCount val="1"/>
                      <c:pt idx="0">
                        <c:v>Count of user_crm_id</c:v>
                      </c:pt>
                    </c:strCache>
                  </c:strRef>
                </c:tx>
                <c:spPr>
                  <a:solidFill>
                    <a:schemeClr val="accent1"/>
                  </a:solidFill>
                  <a:ln>
                    <a:noFill/>
                  </a:ln>
                  <a:effectLst/>
                </c:spPr>
                <c:invertIfNegative val="0"/>
                <c:cat>
                  <c:strRef>
                    <c:extLst>
                      <c:ext uri="{02D57815-91ED-43cb-92C2-25804820EDAC}">
                        <c15:formulaRef>
                          <c15:sqref>Sheet3!$A$71:$A$78</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c:ext uri="{02D57815-91ED-43cb-92C2-25804820EDAC}">
                        <c15:formulaRef>
                          <c15:sqref>Sheet3!$B$71:$B$78</c15:sqref>
                        </c15:formulaRef>
                      </c:ext>
                    </c:extLst>
                    <c:numCache>
                      <c:formatCode>General</c:formatCode>
                      <c:ptCount val="8"/>
                      <c:pt idx="0">
                        <c:v>4974</c:v>
                      </c:pt>
                      <c:pt idx="1">
                        <c:v>7549</c:v>
                      </c:pt>
                      <c:pt idx="2">
                        <c:v>1063</c:v>
                      </c:pt>
                      <c:pt idx="3">
                        <c:v>2307</c:v>
                      </c:pt>
                      <c:pt idx="4">
                        <c:v>293</c:v>
                      </c:pt>
                      <c:pt idx="5">
                        <c:v>874</c:v>
                      </c:pt>
                      <c:pt idx="6">
                        <c:v>186</c:v>
                      </c:pt>
                      <c:pt idx="7">
                        <c:v>1012</c:v>
                      </c:pt>
                    </c:numCache>
                  </c:numRef>
                </c:val>
                <c:extLst>
                  <c:ext xmlns:c16="http://schemas.microsoft.com/office/drawing/2014/chart" uri="{C3380CC4-5D6E-409C-BE32-E72D297353CC}">
                    <c16:uniqueId val="{00000001-63C6-4583-AC63-0AB7120CFC55}"/>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Sheet3!$C$70</c15:sqref>
                        </c15:formulaRef>
                      </c:ext>
                    </c:extLst>
                    <c:strCache>
                      <c:ptCount val="1"/>
                      <c:pt idx="0">
                        <c:v>Active customer</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Sheet3!$A$71:$A$78</c15:sqref>
                        </c15:formulaRef>
                      </c:ext>
                    </c:extLst>
                    <c:strCache>
                      <c:ptCount val="8"/>
                      <c:pt idx="0">
                        <c:v>Control Bronze</c:v>
                      </c:pt>
                      <c:pt idx="1">
                        <c:v>True Bronze</c:v>
                      </c:pt>
                      <c:pt idx="2">
                        <c:v>Control Silver</c:v>
                      </c:pt>
                      <c:pt idx="3">
                        <c:v>True Silver</c:v>
                      </c:pt>
                      <c:pt idx="4">
                        <c:v>Control Gold</c:v>
                      </c:pt>
                      <c:pt idx="5">
                        <c:v>True Gold</c:v>
                      </c:pt>
                      <c:pt idx="6">
                        <c:v>Control Platinum</c:v>
                      </c:pt>
                      <c:pt idx="7">
                        <c:v>True Platinum</c:v>
                      </c:pt>
                    </c:strCache>
                  </c:strRef>
                </c:cat>
                <c:val>
                  <c:numRef>
                    <c:extLst xmlns:c15="http://schemas.microsoft.com/office/drawing/2012/chart">
                      <c:ext xmlns:c15="http://schemas.microsoft.com/office/drawing/2012/chart" uri="{02D57815-91ED-43cb-92C2-25804820EDAC}">
                        <c15:formulaRef>
                          <c15:sqref>Sheet3!$C$71:$C$78</c15:sqref>
                        </c15:formulaRef>
                      </c:ext>
                    </c:extLst>
                    <c:numCache>
                      <c:formatCode>General</c:formatCode>
                      <c:ptCount val="8"/>
                      <c:pt idx="0">
                        <c:v>431</c:v>
                      </c:pt>
                      <c:pt idx="1">
                        <c:v>763</c:v>
                      </c:pt>
                      <c:pt idx="2">
                        <c:v>203</c:v>
                      </c:pt>
                      <c:pt idx="3">
                        <c:v>442</c:v>
                      </c:pt>
                      <c:pt idx="4">
                        <c:v>73</c:v>
                      </c:pt>
                      <c:pt idx="5">
                        <c:v>220</c:v>
                      </c:pt>
                      <c:pt idx="6">
                        <c:v>76</c:v>
                      </c:pt>
                      <c:pt idx="7">
                        <c:v>412</c:v>
                      </c:pt>
                    </c:numCache>
                  </c:numRef>
                </c:val>
                <c:extLst xmlns:c15="http://schemas.microsoft.com/office/drawing/2012/chart">
                  <c:ext xmlns:c16="http://schemas.microsoft.com/office/drawing/2014/chart" uri="{C3380CC4-5D6E-409C-BE32-E72D297353CC}">
                    <c16:uniqueId val="{00000002-63C6-4583-AC63-0AB7120CFC55}"/>
                  </c:ext>
                </c:extLst>
              </c15:ser>
            </c15:filteredBarSeries>
          </c:ext>
        </c:extLst>
      </c:barChart>
      <c:catAx>
        <c:axId val="571483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1472664"/>
        <c:crosses val="autoZero"/>
        <c:auto val="1"/>
        <c:lblAlgn val="ctr"/>
        <c:lblOffset val="100"/>
        <c:noMultiLvlLbl val="0"/>
      </c:catAx>
      <c:valAx>
        <c:axId val="571472664"/>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14831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[wk10_prism_plus_1.2_results.xlsx]Sheet3!PivotTable2</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Number of active and reactivated customers</a:t>
            </a:r>
            <a:r>
              <a:rPr lang="en-GB" baseline="0"/>
              <a:t> per group</a:t>
            </a:r>
            <a:endParaRPr lang="en-GB"/>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Sheet3!$B$28:$B$29</c:f>
              <c:strCache>
                <c:ptCount val="1"/>
                <c:pt idx="0">
                  <c:v>Active customer</c:v>
                </c:pt>
              </c:strCache>
            </c:strRef>
          </c:tx>
          <c:spPr>
            <a:solidFill>
              <a:srgbClr val="92D050"/>
            </a:solidFill>
            <a:ln>
              <a:solidFill>
                <a:srgbClr val="92D050"/>
              </a:solidFill>
            </a:ln>
            <a:effectLst/>
          </c:spPr>
          <c:invertIfNegative val="0"/>
          <c:cat>
            <c:strRef>
              <c:f>Sheet3!$A$30:$A$39</c:f>
              <c:strCache>
                <c:ptCount val="9"/>
                <c:pt idx="0">
                  <c:v>Control Bronze</c:v>
                </c:pt>
                <c:pt idx="1">
                  <c:v>True Bronze</c:v>
                </c:pt>
                <c:pt idx="2">
                  <c:v>Control Silver</c:v>
                </c:pt>
                <c:pt idx="3">
                  <c:v>True Silver</c:v>
                </c:pt>
                <c:pt idx="4">
                  <c:v>Control Gold</c:v>
                </c:pt>
                <c:pt idx="5">
                  <c:v>True Gold</c:v>
                </c:pt>
                <c:pt idx="6">
                  <c:v>Control Platinum</c:v>
                </c:pt>
                <c:pt idx="7">
                  <c:v>True Platinum</c:v>
                </c:pt>
                <c:pt idx="8">
                  <c:v>Non-2021 purchasers</c:v>
                </c:pt>
              </c:strCache>
            </c:strRef>
          </c:cat>
          <c:val>
            <c:numRef>
              <c:f>Sheet3!$B$30:$B$39</c:f>
              <c:numCache>
                <c:formatCode>General</c:formatCode>
                <c:ptCount val="9"/>
                <c:pt idx="0">
                  <c:v>431</c:v>
                </c:pt>
                <c:pt idx="1">
                  <c:v>763</c:v>
                </c:pt>
                <c:pt idx="2">
                  <c:v>203</c:v>
                </c:pt>
                <c:pt idx="3">
                  <c:v>442</c:v>
                </c:pt>
                <c:pt idx="4">
                  <c:v>73</c:v>
                </c:pt>
                <c:pt idx="5">
                  <c:v>220</c:v>
                </c:pt>
                <c:pt idx="6">
                  <c:v>76</c:v>
                </c:pt>
                <c:pt idx="7">
                  <c:v>412</c:v>
                </c:pt>
              </c:numCache>
            </c:numRef>
          </c:val>
          <c:extLst>
            <c:ext xmlns:c16="http://schemas.microsoft.com/office/drawing/2014/chart" uri="{C3380CC4-5D6E-409C-BE32-E72D297353CC}">
              <c16:uniqueId val="{00000000-21D8-4E9B-A810-44AA0F40A7F8}"/>
            </c:ext>
          </c:extLst>
        </c:ser>
        <c:ser>
          <c:idx val="1"/>
          <c:order val="1"/>
          <c:tx>
            <c:strRef>
              <c:f>Sheet3!$C$28:$C$29</c:f>
              <c:strCache>
                <c:ptCount val="1"/>
                <c:pt idx="0">
                  <c:v>Reactivated customer</c:v>
                </c:pt>
              </c:strCache>
            </c:strRef>
          </c:tx>
          <c:spPr>
            <a:solidFill>
              <a:schemeClr val="accent5"/>
            </a:solidFill>
            <a:ln>
              <a:solidFill>
                <a:schemeClr val="accent5"/>
              </a:solidFill>
            </a:ln>
            <a:effectLst/>
          </c:spPr>
          <c:invertIfNegative val="0"/>
          <c:cat>
            <c:strRef>
              <c:f>Sheet3!$A$30:$A$39</c:f>
              <c:strCache>
                <c:ptCount val="9"/>
                <c:pt idx="0">
                  <c:v>Control Bronze</c:v>
                </c:pt>
                <c:pt idx="1">
                  <c:v>True Bronze</c:v>
                </c:pt>
                <c:pt idx="2">
                  <c:v>Control Silver</c:v>
                </c:pt>
                <c:pt idx="3">
                  <c:v>True Silver</c:v>
                </c:pt>
                <c:pt idx="4">
                  <c:v>Control Gold</c:v>
                </c:pt>
                <c:pt idx="5">
                  <c:v>True Gold</c:v>
                </c:pt>
                <c:pt idx="6">
                  <c:v>Control Platinum</c:v>
                </c:pt>
                <c:pt idx="7">
                  <c:v>True Platinum</c:v>
                </c:pt>
                <c:pt idx="8">
                  <c:v>Non-2021 purchasers</c:v>
                </c:pt>
              </c:strCache>
            </c:strRef>
          </c:cat>
          <c:val>
            <c:numRef>
              <c:f>Sheet3!$C$30:$C$39</c:f>
              <c:numCache>
                <c:formatCode>General</c:formatCode>
                <c:ptCount val="9"/>
                <c:pt idx="1">
                  <c:v>66</c:v>
                </c:pt>
                <c:pt idx="3">
                  <c:v>15</c:v>
                </c:pt>
                <c:pt idx="5">
                  <c:v>11</c:v>
                </c:pt>
                <c:pt idx="7">
                  <c:v>5</c:v>
                </c:pt>
                <c:pt idx="8">
                  <c:v>57</c:v>
                </c:pt>
              </c:numCache>
            </c:numRef>
          </c:val>
          <c:extLst>
            <c:ext xmlns:c16="http://schemas.microsoft.com/office/drawing/2014/chart" uri="{C3380CC4-5D6E-409C-BE32-E72D297353CC}">
              <c16:uniqueId val="{00000001-21D8-4E9B-A810-44AA0F40A7F8}"/>
            </c:ext>
          </c:extLst>
        </c:ser>
        <c:dLbls>
          <c:showLegendKey val="0"/>
          <c:showVal val="0"/>
          <c:showCatName val="0"/>
          <c:showSerName val="0"/>
          <c:showPercent val="0"/>
          <c:showBubbleSize val="0"/>
        </c:dLbls>
        <c:gapWidth val="219"/>
        <c:overlap val="-27"/>
        <c:axId val="424099304"/>
        <c:axId val="424100384"/>
      </c:barChart>
      <c:catAx>
        <c:axId val="424099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4100384"/>
        <c:crosses val="autoZero"/>
        <c:auto val="1"/>
        <c:lblAlgn val="ctr"/>
        <c:lblOffset val="100"/>
        <c:noMultiLvlLbl val="0"/>
      </c:catAx>
      <c:valAx>
        <c:axId val="424100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4099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46CB55-0C24-4CEB-81AB-4686BB49440D}" type="datetimeFigureOut">
              <a:rPr lang="en-GB" smtClean="0"/>
              <a:t>20/05/2024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F33DD-953A-4DBF-8617-C949618D9743}" type="slidenum">
              <a:rPr lang="en-GB" smtClean="0"/>
              <a:t>‹#›</a:t>
            </a:fld>
            <a:endParaRPr lang="en-GB"/>
          </a:p>
        </p:txBody>
      </p:sp>
    </p:spTree>
    <p:extLst>
      <p:ext uri="{BB962C8B-B14F-4D97-AF65-F5344CB8AC3E}">
        <p14:creationId xmlns:p14="http://schemas.microsoft.com/office/powerpoint/2010/main" val="1907360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Feedback by Greg (received at 17/05/2024):</a:t>
            </a:r>
          </a:p>
          <a:p>
            <a:endParaRPr lang="en-GB" dirty="0"/>
          </a:p>
          <a:p>
            <a:r>
              <a:rPr lang="en-GB" b="0" i="1" dirty="0">
                <a:solidFill>
                  <a:srgbClr val="D1D2D3"/>
                </a:solidFill>
                <a:effectLst/>
                <a:highlight>
                  <a:srgbClr val="1A1D21"/>
                </a:highlight>
                <a:latin typeface="Slack-Lato"/>
              </a:rPr>
              <a:t>Overall some great analysis</a:t>
            </a:r>
          </a:p>
          <a:p>
            <a:r>
              <a:rPr lang="en-GB" b="0" i="1" dirty="0">
                <a:solidFill>
                  <a:srgbClr val="D1D2D3"/>
                </a:solidFill>
                <a:effectLst/>
                <a:highlight>
                  <a:srgbClr val="1A1D21"/>
                </a:highlight>
                <a:latin typeface="Slack-Lato"/>
              </a:rPr>
              <a:t>Good to include the executive summary, remember to reduce text/information overload by highlighting key figures and outcomes</a:t>
            </a:r>
            <a:br>
              <a:rPr lang="en-GB" i="1" dirty="0"/>
            </a:br>
            <a:r>
              <a:rPr lang="en-GB" b="0" i="1" dirty="0">
                <a:solidFill>
                  <a:srgbClr val="D1D2D3"/>
                </a:solidFill>
                <a:effectLst/>
                <a:highlight>
                  <a:srgbClr val="1A1D21"/>
                </a:highlight>
                <a:latin typeface="Slack-Lato"/>
              </a:rPr>
              <a:t>You set the context well and explained the test and how it was set up</a:t>
            </a:r>
            <a:br>
              <a:rPr lang="en-GB" i="1" dirty="0"/>
            </a:br>
            <a:r>
              <a:rPr lang="en-GB" b="0" i="1" dirty="0">
                <a:solidFill>
                  <a:srgbClr val="D1D2D3"/>
                </a:solidFill>
                <a:effectLst/>
                <a:highlight>
                  <a:srgbClr val="1A1D21"/>
                </a:highlight>
                <a:latin typeface="Slack-Lato"/>
              </a:rPr>
              <a:t>I liked how you tied it back to returns and retention - the two main challenges facing prism</a:t>
            </a:r>
            <a:br>
              <a:rPr lang="en-GB" i="1" dirty="0"/>
            </a:br>
            <a:r>
              <a:rPr lang="en-GB" b="0" i="1" dirty="0">
                <a:solidFill>
                  <a:srgbClr val="D1D2D3"/>
                </a:solidFill>
                <a:effectLst/>
                <a:highlight>
                  <a:srgbClr val="1A1D21"/>
                </a:highlight>
                <a:latin typeface="Slack-Lato"/>
              </a:rPr>
              <a:t>I like how you had multiple recommendations or strategies and you did well to quantify the impact for them</a:t>
            </a:r>
            <a:br>
              <a:rPr lang="en-GB" i="1" dirty="0"/>
            </a:br>
            <a:r>
              <a:rPr lang="en-GB" b="0" i="1" dirty="0">
                <a:solidFill>
                  <a:srgbClr val="D1D2D3"/>
                </a:solidFill>
                <a:effectLst/>
                <a:highlight>
                  <a:srgbClr val="1A1D21"/>
                </a:highlight>
                <a:latin typeface="Slack-Lato"/>
              </a:rPr>
              <a:t>Overall good narrative and you kept the focus </a:t>
            </a:r>
            <a:r>
              <a:rPr lang="en-GB" b="0" i="1" dirty="0" err="1">
                <a:solidFill>
                  <a:srgbClr val="D1D2D3"/>
                </a:solidFill>
                <a:effectLst/>
                <a:highlight>
                  <a:srgbClr val="1A1D21"/>
                </a:highlight>
                <a:latin typeface="Slack-Lato"/>
              </a:rPr>
              <a:t>narrowOverall</a:t>
            </a:r>
            <a:r>
              <a:rPr lang="en-GB" b="0" i="1" dirty="0">
                <a:solidFill>
                  <a:srgbClr val="D1D2D3"/>
                </a:solidFill>
                <a:effectLst/>
                <a:highlight>
                  <a:srgbClr val="1A1D21"/>
                </a:highlight>
                <a:latin typeface="Slack-Lato"/>
              </a:rPr>
              <a:t> the slides could use less text - highlight key figures, use an informative title and images where possible. This will make the slides more engaging and prevent key information getting lost</a:t>
            </a:r>
            <a:br>
              <a:rPr lang="en-GB" i="1" dirty="0"/>
            </a:br>
            <a:r>
              <a:rPr lang="en-GB" b="0" i="1" dirty="0">
                <a:solidFill>
                  <a:srgbClr val="D1D2D3"/>
                </a:solidFill>
                <a:effectLst/>
                <a:highlight>
                  <a:srgbClr val="1A1D21"/>
                </a:highlight>
                <a:latin typeface="Slack-Lato"/>
              </a:rPr>
              <a:t>I’m not sure the dashboard wireframe was required</a:t>
            </a:r>
            <a:endParaRPr lang="en-GB" i="1" dirty="0"/>
          </a:p>
        </p:txBody>
      </p:sp>
      <p:sp>
        <p:nvSpPr>
          <p:cNvPr id="4" name="Slide Number Placeholder 3"/>
          <p:cNvSpPr>
            <a:spLocks noGrp="1"/>
          </p:cNvSpPr>
          <p:nvPr>
            <p:ph type="sldNum" sz="quarter" idx="5"/>
          </p:nvPr>
        </p:nvSpPr>
        <p:spPr/>
        <p:txBody>
          <a:bodyPr/>
          <a:lstStyle/>
          <a:p>
            <a:fld id="{7F3F33DD-953A-4DBF-8617-C949618D9743}" type="slidenum">
              <a:rPr lang="en-GB" smtClean="0"/>
              <a:t>1</a:t>
            </a:fld>
            <a:endParaRPr lang="en-GB"/>
          </a:p>
        </p:txBody>
      </p:sp>
    </p:spTree>
    <p:extLst>
      <p:ext uri="{BB962C8B-B14F-4D97-AF65-F5344CB8AC3E}">
        <p14:creationId xmlns:p14="http://schemas.microsoft.com/office/powerpoint/2010/main" val="2252812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Dashboard wireframe</a:t>
            </a:r>
          </a:p>
        </p:txBody>
      </p:sp>
      <p:sp>
        <p:nvSpPr>
          <p:cNvPr id="4" name="Slide Number Placeholder 3"/>
          <p:cNvSpPr>
            <a:spLocks noGrp="1"/>
          </p:cNvSpPr>
          <p:nvPr>
            <p:ph type="sldNum" sz="quarter" idx="5"/>
          </p:nvPr>
        </p:nvSpPr>
        <p:spPr/>
        <p:txBody>
          <a:bodyPr/>
          <a:lstStyle/>
          <a:p>
            <a:fld id="{7F3F33DD-953A-4DBF-8617-C949618D9743}" type="slidenum">
              <a:rPr lang="en-GB" smtClean="0"/>
              <a:t>2</a:t>
            </a:fld>
            <a:endParaRPr lang="en-GB"/>
          </a:p>
        </p:txBody>
      </p:sp>
    </p:spTree>
    <p:extLst>
      <p:ext uri="{BB962C8B-B14F-4D97-AF65-F5344CB8AC3E}">
        <p14:creationId xmlns:p14="http://schemas.microsoft.com/office/powerpoint/2010/main" val="2444480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begin , it would be necessary to understand how many registered users are in Prism+ and how many are not, as well as set some boundaries on who are in the control population.</a:t>
            </a:r>
          </a:p>
          <a:p>
            <a:r>
              <a:rPr lang="en-GB" dirty="0"/>
              <a:t>In summary, the control population is defined as customers who had made at least one transaction at 2021 and are opted-in for marketing emails (a requirement for Prism+ members, so it would be necessary that non-Prism+ control population have similar criteria), which are then divided in a similar manner to Prism+ tiers based on transaction history at 2021 (e.g. 1 transaction = Control Bronze, 2 transactions = Control Silver, etc.). As a result, non-transaction members are generally excluded from the data – these include customers who are functionally churned from Prism altogether (i.e. never made a transaction since 2020). However, there is an exception within these ‘Irrelevant’ customers, though they will be discussed later on.</a:t>
            </a:r>
          </a:p>
          <a:p>
            <a:r>
              <a:rPr lang="en-GB" dirty="0"/>
              <a:t>As it can be seen, the number of customers within these groups are mostly skewed towards low-transactions, though there are slightly more Prism+ Platinum customers than Gold customers. The Platinum customers are of interest however, as even though they are still of low populations compared to the rest, they have left a substantial impact – and not necessarily good impact.</a:t>
            </a:r>
          </a:p>
        </p:txBody>
      </p:sp>
      <p:sp>
        <p:nvSpPr>
          <p:cNvPr id="4" name="Slide Number Placeholder 3"/>
          <p:cNvSpPr>
            <a:spLocks noGrp="1"/>
          </p:cNvSpPr>
          <p:nvPr>
            <p:ph type="sldNum" sz="quarter" idx="5"/>
          </p:nvPr>
        </p:nvSpPr>
        <p:spPr/>
        <p:txBody>
          <a:bodyPr/>
          <a:lstStyle/>
          <a:p>
            <a:fld id="{7F3F33DD-953A-4DBF-8617-C949618D9743}" type="slidenum">
              <a:rPr lang="en-GB" smtClean="0"/>
              <a:t>4</a:t>
            </a:fld>
            <a:endParaRPr lang="en-GB"/>
          </a:p>
        </p:txBody>
      </p:sp>
    </p:spTree>
    <p:extLst>
      <p:ext uri="{BB962C8B-B14F-4D97-AF65-F5344CB8AC3E}">
        <p14:creationId xmlns:p14="http://schemas.microsoft.com/office/powerpoint/2010/main" val="1393694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Credit to Christopher Keddie for supplying information on ABV, AOF and other financial information for this presentation</a:t>
            </a:r>
          </a:p>
          <a:p>
            <a:endParaRPr lang="en-GB" dirty="0"/>
          </a:p>
          <a:p>
            <a:r>
              <a:rPr lang="en-GB" dirty="0"/>
              <a:t>When it comes to the key impact of Prism+, it is a mixed results.</a:t>
            </a:r>
          </a:p>
          <a:p>
            <a:r>
              <a:rPr lang="en-GB" dirty="0"/>
              <a:t>On one hand, with the ABV, its effect is especially weak compared to the non-member population of Prism-registered customers. In fact, its effect is weakest with Platinum-tier customers, whose ABV is far smaller is not only smaller than the control, but the ABV difference between 2021 and 2022 is the smallest.</a:t>
            </a:r>
          </a:p>
          <a:p>
            <a:r>
              <a:rPr lang="en-GB" dirty="0"/>
              <a:t>On the other hand, its impact of AOF is undeniable, as their metrics are especially high across all Prism+ members.</a:t>
            </a:r>
          </a:p>
        </p:txBody>
      </p:sp>
      <p:sp>
        <p:nvSpPr>
          <p:cNvPr id="4" name="Slide Number Placeholder 3"/>
          <p:cNvSpPr>
            <a:spLocks noGrp="1"/>
          </p:cNvSpPr>
          <p:nvPr>
            <p:ph type="sldNum" sz="quarter" idx="5"/>
          </p:nvPr>
        </p:nvSpPr>
        <p:spPr/>
        <p:txBody>
          <a:bodyPr/>
          <a:lstStyle/>
          <a:p>
            <a:fld id="{7F3F33DD-953A-4DBF-8617-C949618D9743}" type="slidenum">
              <a:rPr lang="en-GB" smtClean="0"/>
              <a:t>5</a:t>
            </a:fld>
            <a:endParaRPr lang="en-GB"/>
          </a:p>
        </p:txBody>
      </p:sp>
    </p:spTree>
    <p:extLst>
      <p:ext uri="{BB962C8B-B14F-4D97-AF65-F5344CB8AC3E}">
        <p14:creationId xmlns:p14="http://schemas.microsoft.com/office/powerpoint/2010/main" val="4150648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 these then leads into the total profits made by Prism+ members.</a:t>
            </a:r>
          </a:p>
          <a:p>
            <a:r>
              <a:rPr lang="en-GB" dirty="0"/>
              <a:t>While it is prominent that much of the profit is coming from Bronze-tier customers, followed by Silver and Platinum-tier customers. It is also noteworthy that while it appears that the total profits for Prism+ tiers are higher than of respective control groups, keep in mind that the control population is consistently lower than the test groups. This means that their profits are likely proportional to their population.</a:t>
            </a:r>
          </a:p>
          <a:p>
            <a:r>
              <a:rPr lang="en-GB" dirty="0"/>
              <a:t>More concerning is the profit margins of each tier and the overall performance of Prism+ in this metric. Not only is Prism+ consistently underperforming in profit margins compared to their respective control groups, but their profit margins have dropped compared to the margins from last year. The latter point is especially more pronounced with higher tiers, especially Platinum.</a:t>
            </a:r>
          </a:p>
        </p:txBody>
      </p:sp>
      <p:sp>
        <p:nvSpPr>
          <p:cNvPr id="4" name="Slide Number Placeholder 3"/>
          <p:cNvSpPr>
            <a:spLocks noGrp="1"/>
          </p:cNvSpPr>
          <p:nvPr>
            <p:ph type="sldNum" sz="quarter" idx="5"/>
          </p:nvPr>
        </p:nvSpPr>
        <p:spPr/>
        <p:txBody>
          <a:bodyPr/>
          <a:lstStyle/>
          <a:p>
            <a:fld id="{7F3F33DD-953A-4DBF-8617-C949618D9743}" type="slidenum">
              <a:rPr lang="en-GB" smtClean="0"/>
              <a:t>6</a:t>
            </a:fld>
            <a:endParaRPr lang="en-GB"/>
          </a:p>
        </p:txBody>
      </p:sp>
    </p:spTree>
    <p:extLst>
      <p:ext uri="{BB962C8B-B14F-4D97-AF65-F5344CB8AC3E}">
        <p14:creationId xmlns:p14="http://schemas.microsoft.com/office/powerpoint/2010/main" val="2113878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is finally the profits that have been lost due to the discount-based system of Prism+, especially with Platinum-level </a:t>
            </a:r>
          </a:p>
        </p:txBody>
      </p:sp>
      <p:sp>
        <p:nvSpPr>
          <p:cNvPr id="4" name="Slide Number Placeholder 3"/>
          <p:cNvSpPr>
            <a:spLocks noGrp="1"/>
          </p:cNvSpPr>
          <p:nvPr>
            <p:ph type="sldNum" sz="quarter" idx="5"/>
          </p:nvPr>
        </p:nvSpPr>
        <p:spPr/>
        <p:txBody>
          <a:bodyPr/>
          <a:lstStyle/>
          <a:p>
            <a:fld id="{7F3F33DD-953A-4DBF-8617-C949618D9743}" type="slidenum">
              <a:rPr lang="en-GB" smtClean="0"/>
              <a:t>7</a:t>
            </a:fld>
            <a:endParaRPr lang="en-GB"/>
          </a:p>
        </p:txBody>
      </p:sp>
    </p:spTree>
    <p:extLst>
      <p:ext uri="{BB962C8B-B14F-4D97-AF65-F5344CB8AC3E}">
        <p14:creationId xmlns:p14="http://schemas.microsoft.com/office/powerpoint/2010/main" val="2678902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Another valuable subject of interest is the return rate of products – for it would be counterproductive if customers purchase a high number of products only to then return just as many back to the company and so lose money to refunds.</a:t>
            </a:r>
          </a:p>
          <a:p>
            <a:r>
              <a:rPr lang="en-GB" dirty="0"/>
              <a:t>As a note that this only counts products which are refunded, as products which are exchanged are not as  severe a loss to the company as full refunded products.</a:t>
            </a:r>
          </a:p>
          <a:p>
            <a:endParaRPr lang="en-GB" dirty="0"/>
          </a:p>
          <a:p>
            <a:r>
              <a:rPr lang="en-GB" dirty="0"/>
              <a:t>Perhaps expectedly, the return rate is higher for high-frequency customers. But what is peculiar is the relation between Prism+ members and non-members, as Bronze and Silver tiers have higher return rates than their respective control population, but is the opposite for Gold and Platinum tiers</a:t>
            </a:r>
          </a:p>
        </p:txBody>
      </p:sp>
      <p:sp>
        <p:nvSpPr>
          <p:cNvPr id="4" name="Slide Number Placeholder 3"/>
          <p:cNvSpPr>
            <a:spLocks noGrp="1"/>
          </p:cNvSpPr>
          <p:nvPr>
            <p:ph type="sldNum" sz="quarter" idx="5"/>
          </p:nvPr>
        </p:nvSpPr>
        <p:spPr/>
        <p:txBody>
          <a:bodyPr/>
          <a:lstStyle/>
          <a:p>
            <a:fld id="{7F3F33DD-953A-4DBF-8617-C949618D9743}" type="slidenum">
              <a:rPr lang="en-GB" smtClean="0"/>
              <a:t>8</a:t>
            </a:fld>
            <a:endParaRPr lang="en-GB"/>
          </a:p>
        </p:txBody>
      </p:sp>
    </p:spTree>
    <p:extLst>
      <p:ext uri="{BB962C8B-B14F-4D97-AF65-F5344CB8AC3E}">
        <p14:creationId xmlns:p14="http://schemas.microsoft.com/office/powerpoint/2010/main" val="1246793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Finally, there is the matter if Prism+ is functioning as a loyalty scheme – i.e. is it maintaining retention rate of customers in general?</a:t>
            </a:r>
          </a:p>
          <a:p>
            <a:r>
              <a:rPr lang="en-GB" dirty="0"/>
              <a:t>For that, I defined key customer segments as the following:</a:t>
            </a:r>
          </a:p>
          <a:p>
            <a:pPr marL="171450" indent="-171450">
              <a:buFont typeface="Arial" panose="020B0604020202020204" pitchFamily="34" charset="0"/>
              <a:buChar char="•"/>
            </a:pPr>
            <a:r>
              <a:rPr lang="en-GB" dirty="0"/>
              <a:t>Active: Customers who had been last active or have made a purchase over the last 6 months</a:t>
            </a:r>
          </a:p>
          <a:p>
            <a:pPr marL="171450" indent="-171450">
              <a:buFont typeface="Arial" panose="020B0604020202020204" pitchFamily="34" charset="0"/>
              <a:buChar char="•"/>
            </a:pPr>
            <a:r>
              <a:rPr lang="en-GB" dirty="0"/>
              <a:t>Re-activated: Customers who had made no purchases in 2021 but then made at least one transaction in 2022. These are of particular interest as Prism has a retention rate issue.</a:t>
            </a:r>
          </a:p>
          <a:p>
            <a:pPr marL="0" indent="0">
              <a:buFont typeface="Arial" panose="020B0604020202020204" pitchFamily="34" charset="0"/>
              <a:buNone/>
            </a:pPr>
            <a:endParaRPr lang="en-GB" dirty="0"/>
          </a:p>
          <a:p>
            <a:pPr marL="0" indent="0">
              <a:buFont typeface="Arial" panose="020B0604020202020204" pitchFamily="34" charset="0"/>
              <a:buNone/>
            </a:pPr>
            <a:r>
              <a:rPr lang="en-GB" dirty="0"/>
              <a:t>In all, there is no real difference between Prism+ members and non-members with regards to active customers with proportion to their total customer group population. This indicates that the incentives of Prism+ are not enough to really drive up the activity of its members compared to non-members, as it would been just as effective to leave them on their own devices or just individually reach out to them.</a:t>
            </a:r>
          </a:p>
          <a:p>
            <a:pPr marL="0" indent="0">
              <a:buFont typeface="Arial" panose="020B0604020202020204" pitchFamily="34" charset="0"/>
              <a:buNone/>
            </a:pPr>
            <a:r>
              <a:rPr lang="en-GB" dirty="0"/>
              <a:t>Regarding reactivated customers, there is quantitively no major difference between those with Prism+ accounts or non-Prism+ accounts. Though it is not unsurprising that the number of returning customers for higher tiers, the lack of significant difference  between even Bronze-tier returning customers and non-Prism+ returning customers implies that it is not that effective drawing in customers with their benefits.</a:t>
            </a:r>
          </a:p>
        </p:txBody>
      </p:sp>
      <p:sp>
        <p:nvSpPr>
          <p:cNvPr id="4" name="Slide Number Placeholder 3"/>
          <p:cNvSpPr>
            <a:spLocks noGrp="1"/>
          </p:cNvSpPr>
          <p:nvPr>
            <p:ph type="sldNum" sz="quarter" idx="5"/>
          </p:nvPr>
        </p:nvSpPr>
        <p:spPr/>
        <p:txBody>
          <a:bodyPr/>
          <a:lstStyle/>
          <a:p>
            <a:fld id="{7F3F33DD-953A-4DBF-8617-C949618D9743}" type="slidenum">
              <a:rPr lang="en-GB" smtClean="0"/>
              <a:t>9</a:t>
            </a:fld>
            <a:endParaRPr lang="en-GB"/>
          </a:p>
        </p:txBody>
      </p:sp>
    </p:spTree>
    <p:extLst>
      <p:ext uri="{BB962C8B-B14F-4D97-AF65-F5344CB8AC3E}">
        <p14:creationId xmlns:p14="http://schemas.microsoft.com/office/powerpoint/2010/main" val="31231347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Reduced discounts (2.5%, 5%, 7.5% and 10%) notes</a:t>
            </a:r>
          </a:p>
          <a:p>
            <a:r>
              <a:rPr lang="en-GB" dirty="0"/>
              <a:t>Limited positive impact on revenue (£100000 at maximum on silver) but high revenue loss on Gold-tier (-£120000) leading to a limited revenue boost of £92000 due to reduced Prism+ customers uninterested in reduced broad discounts.</a:t>
            </a:r>
          </a:p>
        </p:txBody>
      </p:sp>
      <p:sp>
        <p:nvSpPr>
          <p:cNvPr id="4" name="Slide Number Placeholder 3"/>
          <p:cNvSpPr>
            <a:spLocks noGrp="1"/>
          </p:cNvSpPr>
          <p:nvPr>
            <p:ph type="sldNum" sz="quarter" idx="5"/>
          </p:nvPr>
        </p:nvSpPr>
        <p:spPr/>
        <p:txBody>
          <a:bodyPr/>
          <a:lstStyle/>
          <a:p>
            <a:fld id="{7F3F33DD-953A-4DBF-8617-C949618D9743}" type="slidenum">
              <a:rPr lang="en-GB" smtClean="0"/>
              <a:t>10</a:t>
            </a:fld>
            <a:endParaRPr lang="en-GB"/>
          </a:p>
        </p:txBody>
      </p:sp>
    </p:spTree>
    <p:extLst>
      <p:ext uri="{BB962C8B-B14F-4D97-AF65-F5344CB8AC3E}">
        <p14:creationId xmlns:p14="http://schemas.microsoft.com/office/powerpoint/2010/main" val="1759031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58653766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2BD3AF-08EC-4E5F-B0E8-A089589EE2AA}" type="datetimeFigureOut">
              <a:rPr lang="en-GB" smtClean="0"/>
              <a:t>20/05/2024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4262655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948094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31523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699810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1555491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4301184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24823349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1944695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162221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2BD3AF-08EC-4E5F-B0E8-A089589EE2AA}" type="datetimeFigureOut">
              <a:rPr lang="en-GB" smtClean="0"/>
              <a:t>20/05/2024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54013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2BD3AF-08EC-4E5F-B0E8-A089589EE2AA}" type="datetimeFigureOut">
              <a:rPr lang="en-GB" smtClean="0"/>
              <a:t>20/05/2024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572765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2BD3AF-08EC-4E5F-B0E8-A089589EE2AA}" type="datetimeFigureOut">
              <a:rPr lang="en-GB" smtClean="0"/>
              <a:t>20/05/2024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559486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2BD3AF-08EC-4E5F-B0E8-A089589EE2AA}" type="datetimeFigureOut">
              <a:rPr lang="en-GB" smtClean="0"/>
              <a:t>20/05/2024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2435257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7E2BD3AF-08EC-4E5F-B0E8-A089589EE2AA}" type="datetimeFigureOut">
              <a:rPr lang="en-GB" smtClean="0"/>
              <a:t>20/05/2024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303977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2BD3AF-08EC-4E5F-B0E8-A089589EE2AA}" type="datetimeFigureOut">
              <a:rPr lang="en-GB" smtClean="0"/>
              <a:t>20/05/2024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1679773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2BD3AF-08EC-4E5F-B0E8-A089589EE2AA}" type="datetimeFigureOut">
              <a:rPr lang="en-GB" smtClean="0"/>
              <a:t>20/05/2024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CE1C2A-C7E3-489D-AB4C-307B99FE8939}" type="slidenum">
              <a:rPr lang="en-GB" smtClean="0"/>
              <a:t>‹#›</a:t>
            </a:fld>
            <a:endParaRPr lang="en-GB"/>
          </a:p>
        </p:txBody>
      </p:sp>
    </p:spTree>
    <p:extLst>
      <p:ext uri="{BB962C8B-B14F-4D97-AF65-F5344CB8AC3E}">
        <p14:creationId xmlns:p14="http://schemas.microsoft.com/office/powerpoint/2010/main" val="4199468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E2BD3AF-08EC-4E5F-B0E8-A089589EE2AA}" type="datetimeFigureOut">
              <a:rPr lang="en-GB" smtClean="0"/>
              <a:t>20/05/2024</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1CE1C2A-C7E3-489D-AB4C-307B99FE8939}" type="slidenum">
              <a:rPr lang="en-GB" smtClean="0"/>
              <a:t>‹#›</a:t>
            </a:fld>
            <a:endParaRPr lang="en-GB"/>
          </a:p>
        </p:txBody>
      </p:sp>
    </p:spTree>
    <p:extLst>
      <p:ext uri="{BB962C8B-B14F-4D97-AF65-F5344CB8AC3E}">
        <p14:creationId xmlns:p14="http://schemas.microsoft.com/office/powerpoint/2010/main" val="1097077909"/>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3DE00-CFAF-057A-3773-782868AF45CE}"/>
              </a:ext>
            </a:extLst>
          </p:cNvPr>
          <p:cNvSpPr>
            <a:spLocks noGrp="1"/>
          </p:cNvSpPr>
          <p:nvPr>
            <p:ph type="ctrTitle"/>
          </p:nvPr>
        </p:nvSpPr>
        <p:spPr/>
        <p:txBody>
          <a:bodyPr/>
          <a:lstStyle/>
          <a:p>
            <a:r>
              <a:rPr lang="en-GB" dirty="0"/>
              <a:t>Prism+ </a:t>
            </a:r>
            <a:br>
              <a:rPr lang="en-GB" dirty="0"/>
            </a:br>
            <a:r>
              <a:rPr lang="en-GB" dirty="0"/>
              <a:t>current performance analysis</a:t>
            </a:r>
          </a:p>
        </p:txBody>
      </p:sp>
      <p:sp>
        <p:nvSpPr>
          <p:cNvPr id="3" name="Subtitle 2">
            <a:extLst>
              <a:ext uri="{FF2B5EF4-FFF2-40B4-BE49-F238E27FC236}">
                <a16:creationId xmlns:a16="http://schemas.microsoft.com/office/drawing/2014/main" id="{CB3106E0-EDCF-4501-C900-B8D7D4D65035}"/>
              </a:ext>
            </a:extLst>
          </p:cNvPr>
          <p:cNvSpPr>
            <a:spLocks noGrp="1"/>
          </p:cNvSpPr>
          <p:nvPr>
            <p:ph type="subTitle" idx="1"/>
          </p:nvPr>
        </p:nvSpPr>
        <p:spPr/>
        <p:txBody>
          <a:bodyPr/>
          <a:lstStyle/>
          <a:p>
            <a:r>
              <a:rPr lang="en-GB" dirty="0"/>
              <a:t>By Francis Ibarrientos</a:t>
            </a:r>
          </a:p>
        </p:txBody>
      </p:sp>
    </p:spTree>
    <p:extLst>
      <p:ext uri="{BB962C8B-B14F-4D97-AF65-F5344CB8AC3E}">
        <p14:creationId xmlns:p14="http://schemas.microsoft.com/office/powerpoint/2010/main" val="1093225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B04D8-2886-6837-4C1D-2B2731602CC7}"/>
              </a:ext>
            </a:extLst>
          </p:cNvPr>
          <p:cNvSpPr>
            <a:spLocks noGrp="1"/>
          </p:cNvSpPr>
          <p:nvPr>
            <p:ph type="title"/>
          </p:nvPr>
        </p:nvSpPr>
        <p:spPr>
          <a:xfrm>
            <a:off x="1255956" y="228926"/>
            <a:ext cx="10131425" cy="958359"/>
          </a:xfrm>
        </p:spPr>
        <p:txBody>
          <a:bodyPr/>
          <a:lstStyle/>
          <a:p>
            <a:pPr algn="ctr"/>
            <a:r>
              <a:rPr lang="en-GB" dirty="0"/>
              <a:t>Summary &amp; Recommendations</a:t>
            </a:r>
          </a:p>
        </p:txBody>
      </p:sp>
      <p:sp>
        <p:nvSpPr>
          <p:cNvPr id="4" name="Rectangle: Rounded Corners 3">
            <a:extLst>
              <a:ext uri="{FF2B5EF4-FFF2-40B4-BE49-F238E27FC236}">
                <a16:creationId xmlns:a16="http://schemas.microsoft.com/office/drawing/2014/main" id="{6AA5F19D-817C-F706-8DF1-6E1D67B0731A}"/>
              </a:ext>
            </a:extLst>
          </p:cNvPr>
          <p:cNvSpPr/>
          <p:nvPr/>
        </p:nvSpPr>
        <p:spPr>
          <a:xfrm>
            <a:off x="175846" y="1187286"/>
            <a:ext cx="4501661" cy="203134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Option 1:</a:t>
            </a:r>
          </a:p>
          <a:p>
            <a:pPr algn="ctr"/>
            <a:r>
              <a:rPr lang="en-GB" u="sng" dirty="0"/>
              <a:t>Drop Platinum-tier altogether</a:t>
            </a:r>
          </a:p>
          <a:p>
            <a:pPr algn="ctr"/>
            <a:r>
              <a:rPr lang="en-GB" dirty="0"/>
              <a:t>Customers can only get up to Gold-tier and its benefits. The estimated revenue increase would be quite strong (&lt;£140000 revenue increase)</a:t>
            </a:r>
          </a:p>
        </p:txBody>
      </p:sp>
      <p:sp>
        <p:nvSpPr>
          <p:cNvPr id="5" name="Rectangle: Rounded Corners 4">
            <a:extLst>
              <a:ext uri="{FF2B5EF4-FFF2-40B4-BE49-F238E27FC236}">
                <a16:creationId xmlns:a16="http://schemas.microsoft.com/office/drawing/2014/main" id="{57734AF8-F41B-963B-C78B-F250D62C0E90}"/>
              </a:ext>
            </a:extLst>
          </p:cNvPr>
          <p:cNvSpPr/>
          <p:nvPr/>
        </p:nvSpPr>
        <p:spPr>
          <a:xfrm>
            <a:off x="7467601" y="1187285"/>
            <a:ext cx="4501661" cy="20313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Option 2:</a:t>
            </a:r>
          </a:p>
          <a:p>
            <a:pPr algn="ctr"/>
            <a:r>
              <a:rPr lang="en-GB" u="sng" dirty="0"/>
              <a:t>Reduce discounts for all tiers</a:t>
            </a:r>
          </a:p>
          <a:p>
            <a:pPr algn="ctr"/>
            <a:r>
              <a:rPr lang="en-GB" dirty="0"/>
              <a:t>For example, cut by half. Note the discount cost is relatively small even at original and might lose customers and so reduce revenue (£92000 revenue increase with 50% reduced discounts).</a:t>
            </a:r>
          </a:p>
        </p:txBody>
      </p:sp>
      <p:sp>
        <p:nvSpPr>
          <p:cNvPr id="6" name="Rectangle: Rounded Corners 5">
            <a:extLst>
              <a:ext uri="{FF2B5EF4-FFF2-40B4-BE49-F238E27FC236}">
                <a16:creationId xmlns:a16="http://schemas.microsoft.com/office/drawing/2014/main" id="{0249A083-1355-DB03-7767-5CF9B82A86D2}"/>
              </a:ext>
            </a:extLst>
          </p:cNvPr>
          <p:cNvSpPr/>
          <p:nvPr/>
        </p:nvSpPr>
        <p:spPr>
          <a:xfrm>
            <a:off x="3470910" y="5308035"/>
            <a:ext cx="5203288" cy="14562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Option 3:</a:t>
            </a:r>
          </a:p>
          <a:p>
            <a:pPr algn="ctr"/>
            <a:r>
              <a:rPr lang="en-GB" u="sng" dirty="0"/>
              <a:t>Look for alternative methods</a:t>
            </a:r>
          </a:p>
          <a:p>
            <a:pPr algn="ctr"/>
            <a:r>
              <a:rPr lang="en-GB" dirty="0"/>
              <a:t>Examples include points-based customer loyalty scheme or use targeted personalisation marketing schemes</a:t>
            </a:r>
          </a:p>
        </p:txBody>
      </p:sp>
      <p:sp>
        <p:nvSpPr>
          <p:cNvPr id="7" name="Oval 6">
            <a:extLst>
              <a:ext uri="{FF2B5EF4-FFF2-40B4-BE49-F238E27FC236}">
                <a16:creationId xmlns:a16="http://schemas.microsoft.com/office/drawing/2014/main" id="{DBBB283C-421A-03B7-BAFD-E554369FC13B}"/>
              </a:ext>
            </a:extLst>
          </p:cNvPr>
          <p:cNvSpPr/>
          <p:nvPr/>
        </p:nvSpPr>
        <p:spPr>
          <a:xfrm>
            <a:off x="4142805" y="2960073"/>
            <a:ext cx="3859498" cy="2031347"/>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GB" sz="2400" b="1" dirty="0"/>
              <a:t>Prism+ is a diminishing returns system too reliant on broad discounts</a:t>
            </a:r>
          </a:p>
        </p:txBody>
      </p:sp>
      <p:cxnSp>
        <p:nvCxnSpPr>
          <p:cNvPr id="9" name="Connector: Elbow 8">
            <a:extLst>
              <a:ext uri="{FF2B5EF4-FFF2-40B4-BE49-F238E27FC236}">
                <a16:creationId xmlns:a16="http://schemas.microsoft.com/office/drawing/2014/main" id="{70D37C18-3A94-0338-5B11-AB3DD8759122}"/>
              </a:ext>
            </a:extLst>
          </p:cNvPr>
          <p:cNvCxnSpPr>
            <a:cxnSpLocks/>
            <a:stCxn id="7" idx="0"/>
            <a:endCxn id="5" idx="1"/>
          </p:cNvCxnSpPr>
          <p:nvPr/>
        </p:nvCxnSpPr>
        <p:spPr>
          <a:xfrm rot="5400000" flipH="1" flipV="1">
            <a:off x="6391520" y="1883993"/>
            <a:ext cx="757114" cy="1395047"/>
          </a:xfrm>
          <a:prstGeom prst="bentConnector2">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1" name="Connector: Elbow 10">
            <a:extLst>
              <a:ext uri="{FF2B5EF4-FFF2-40B4-BE49-F238E27FC236}">
                <a16:creationId xmlns:a16="http://schemas.microsoft.com/office/drawing/2014/main" id="{62F31A51-BD77-8666-64B8-D255849A3733}"/>
              </a:ext>
            </a:extLst>
          </p:cNvPr>
          <p:cNvCxnSpPr>
            <a:cxnSpLocks/>
            <a:stCxn id="7" idx="0"/>
            <a:endCxn id="4" idx="3"/>
          </p:cNvCxnSpPr>
          <p:nvPr/>
        </p:nvCxnSpPr>
        <p:spPr>
          <a:xfrm rot="16200000" flipV="1">
            <a:off x="4996474" y="1883992"/>
            <a:ext cx="757114" cy="1395047"/>
          </a:xfrm>
          <a:prstGeom prst="bentConnector2">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9" name="Straight Arrow Connector 18">
            <a:extLst>
              <a:ext uri="{FF2B5EF4-FFF2-40B4-BE49-F238E27FC236}">
                <a16:creationId xmlns:a16="http://schemas.microsoft.com/office/drawing/2014/main" id="{4B8C5513-38C2-053F-7B3E-30CB6395E25F}"/>
              </a:ext>
            </a:extLst>
          </p:cNvPr>
          <p:cNvCxnSpPr>
            <a:cxnSpLocks/>
            <a:stCxn id="7" idx="4"/>
            <a:endCxn id="6" idx="0"/>
          </p:cNvCxnSpPr>
          <p:nvPr/>
        </p:nvCxnSpPr>
        <p:spPr>
          <a:xfrm>
            <a:off x="6072554" y="4991420"/>
            <a:ext cx="0" cy="31661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04679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05F5FA8-798D-A5C6-79AC-7F546AEF7113}"/>
              </a:ext>
            </a:extLst>
          </p:cNvPr>
          <p:cNvSpPr/>
          <p:nvPr/>
        </p:nvSpPr>
        <p:spPr>
          <a:xfrm>
            <a:off x="234460" y="4533900"/>
            <a:ext cx="4056185" cy="2059122"/>
          </a:xfrm>
          <a:prstGeom prst="rect">
            <a:avLst/>
          </a:prstGeom>
          <a:solidFill>
            <a:srgbClr val="00B050"/>
          </a:solidFill>
          <a:ln>
            <a:solidFill>
              <a:srgbClr val="00B050"/>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dirty="0"/>
              <a:t>ABV per customer group (Graph)</a:t>
            </a:r>
          </a:p>
        </p:txBody>
      </p:sp>
      <p:sp>
        <p:nvSpPr>
          <p:cNvPr id="3" name="Rectangle 2">
            <a:extLst>
              <a:ext uri="{FF2B5EF4-FFF2-40B4-BE49-F238E27FC236}">
                <a16:creationId xmlns:a16="http://schemas.microsoft.com/office/drawing/2014/main" id="{B1DC9DB3-8DC8-6E29-6FB6-36E06CBF6130}"/>
              </a:ext>
            </a:extLst>
          </p:cNvPr>
          <p:cNvSpPr/>
          <p:nvPr/>
        </p:nvSpPr>
        <p:spPr>
          <a:xfrm>
            <a:off x="9126413" y="257779"/>
            <a:ext cx="2784231" cy="797170"/>
          </a:xfrm>
          <a:prstGeom prst="rect">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Slicer:</a:t>
            </a:r>
          </a:p>
          <a:p>
            <a:pPr algn="ctr"/>
            <a:r>
              <a:rPr lang="en-GB" dirty="0"/>
              <a:t>Control AND/OR Test</a:t>
            </a:r>
          </a:p>
        </p:txBody>
      </p:sp>
      <p:sp>
        <p:nvSpPr>
          <p:cNvPr id="4" name="Rectangle 3">
            <a:extLst>
              <a:ext uri="{FF2B5EF4-FFF2-40B4-BE49-F238E27FC236}">
                <a16:creationId xmlns:a16="http://schemas.microsoft.com/office/drawing/2014/main" id="{0F79E3AF-D970-E67D-B905-C4C6301A4B79}"/>
              </a:ext>
            </a:extLst>
          </p:cNvPr>
          <p:cNvSpPr/>
          <p:nvPr/>
        </p:nvSpPr>
        <p:spPr>
          <a:xfrm>
            <a:off x="4654061" y="2472774"/>
            <a:ext cx="4056184" cy="1792333"/>
          </a:xfrm>
          <a:prstGeom prst="rect">
            <a:avLst/>
          </a:prstGeom>
          <a:solidFill>
            <a:srgbClr val="00B050"/>
          </a:solidFill>
          <a:ln>
            <a:solidFill>
              <a:srgbClr val="00B050"/>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dirty="0"/>
              <a:t>Total customer population (card)</a:t>
            </a:r>
          </a:p>
        </p:txBody>
      </p:sp>
      <p:sp>
        <p:nvSpPr>
          <p:cNvPr id="5" name="Rectangle 4">
            <a:extLst>
              <a:ext uri="{FF2B5EF4-FFF2-40B4-BE49-F238E27FC236}">
                <a16:creationId xmlns:a16="http://schemas.microsoft.com/office/drawing/2014/main" id="{6DAE4E31-3162-401D-E36E-DCC91936457D}"/>
              </a:ext>
            </a:extLst>
          </p:cNvPr>
          <p:cNvSpPr/>
          <p:nvPr/>
        </p:nvSpPr>
        <p:spPr>
          <a:xfrm>
            <a:off x="234460" y="264978"/>
            <a:ext cx="4103077" cy="2006766"/>
          </a:xfrm>
          <a:prstGeom prst="rect">
            <a:avLst/>
          </a:prstGeom>
          <a:solidFill>
            <a:srgbClr val="00B050"/>
          </a:solidFill>
          <a:ln>
            <a:solidFill>
              <a:srgbClr val="00B050"/>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dirty="0"/>
              <a:t>AOF per customer group (Graph)</a:t>
            </a:r>
          </a:p>
        </p:txBody>
      </p:sp>
      <p:sp>
        <p:nvSpPr>
          <p:cNvPr id="6" name="Rectangle 5">
            <a:extLst>
              <a:ext uri="{FF2B5EF4-FFF2-40B4-BE49-F238E27FC236}">
                <a16:creationId xmlns:a16="http://schemas.microsoft.com/office/drawing/2014/main" id="{C6B223D5-B49D-5361-58D6-B0EB7B5DCFC8}"/>
              </a:ext>
            </a:extLst>
          </p:cNvPr>
          <p:cNvSpPr/>
          <p:nvPr/>
        </p:nvSpPr>
        <p:spPr>
          <a:xfrm>
            <a:off x="4654060" y="264978"/>
            <a:ext cx="4056185" cy="789971"/>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Title</a:t>
            </a:r>
          </a:p>
        </p:txBody>
      </p:sp>
      <p:sp>
        <p:nvSpPr>
          <p:cNvPr id="7" name="Rectangle 6">
            <a:extLst>
              <a:ext uri="{FF2B5EF4-FFF2-40B4-BE49-F238E27FC236}">
                <a16:creationId xmlns:a16="http://schemas.microsoft.com/office/drawing/2014/main" id="{8F99E623-358C-BA85-0ACD-54DBC8858FC7}"/>
              </a:ext>
            </a:extLst>
          </p:cNvPr>
          <p:cNvSpPr/>
          <p:nvPr/>
        </p:nvSpPr>
        <p:spPr>
          <a:xfrm>
            <a:off x="211013" y="2472774"/>
            <a:ext cx="4103077" cy="1830432"/>
          </a:xfrm>
          <a:prstGeom prst="rect">
            <a:avLst/>
          </a:prstGeom>
          <a:solidFill>
            <a:srgbClr val="00B050"/>
          </a:solidFill>
          <a:ln>
            <a:solidFill>
              <a:srgbClr val="00B050"/>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dirty="0"/>
              <a:t>Return Rate per customer group (Bar Graph)</a:t>
            </a:r>
          </a:p>
        </p:txBody>
      </p:sp>
      <p:sp>
        <p:nvSpPr>
          <p:cNvPr id="8" name="Rectangle 7">
            <a:extLst>
              <a:ext uri="{FF2B5EF4-FFF2-40B4-BE49-F238E27FC236}">
                <a16:creationId xmlns:a16="http://schemas.microsoft.com/office/drawing/2014/main" id="{B9AE90F3-43A7-3BFF-454D-417D225D56EC}"/>
              </a:ext>
            </a:extLst>
          </p:cNvPr>
          <p:cNvSpPr/>
          <p:nvPr/>
        </p:nvSpPr>
        <p:spPr>
          <a:xfrm>
            <a:off x="9026768" y="2490846"/>
            <a:ext cx="2883877" cy="1830432"/>
          </a:xfrm>
          <a:prstGeom prst="rect">
            <a:avLst/>
          </a:prstGeom>
          <a:solidFill>
            <a:srgbClr val="00B050"/>
          </a:solidFill>
          <a:ln>
            <a:solidFill>
              <a:srgbClr val="00B050"/>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GB" dirty="0"/>
              <a:t>Total Profit against discount cost (Gauge)</a:t>
            </a:r>
          </a:p>
        </p:txBody>
      </p:sp>
      <p:sp>
        <p:nvSpPr>
          <p:cNvPr id="9" name="Rectangle 8">
            <a:extLst>
              <a:ext uri="{FF2B5EF4-FFF2-40B4-BE49-F238E27FC236}">
                <a16:creationId xmlns:a16="http://schemas.microsoft.com/office/drawing/2014/main" id="{A44D11F5-E2E7-EA39-BEC7-6B945C0DC667}"/>
              </a:ext>
            </a:extLst>
          </p:cNvPr>
          <p:cNvSpPr/>
          <p:nvPr/>
        </p:nvSpPr>
        <p:spPr>
          <a:xfrm>
            <a:off x="4654061" y="4533901"/>
            <a:ext cx="4056184" cy="2059122"/>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Number of active customers (card)</a:t>
            </a:r>
          </a:p>
        </p:txBody>
      </p:sp>
      <p:sp>
        <p:nvSpPr>
          <p:cNvPr id="10" name="Rectangle 9">
            <a:extLst>
              <a:ext uri="{FF2B5EF4-FFF2-40B4-BE49-F238E27FC236}">
                <a16:creationId xmlns:a16="http://schemas.microsoft.com/office/drawing/2014/main" id="{32653859-2932-34FD-E812-CF4ACA1612A8}"/>
              </a:ext>
            </a:extLst>
          </p:cNvPr>
          <p:cNvSpPr/>
          <p:nvPr/>
        </p:nvSpPr>
        <p:spPr>
          <a:xfrm>
            <a:off x="9050213" y="4533900"/>
            <a:ext cx="2860431" cy="2059122"/>
          </a:xfrm>
          <a:prstGeom prst="rect">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Profit margin (card)</a:t>
            </a:r>
          </a:p>
        </p:txBody>
      </p:sp>
      <p:sp>
        <p:nvSpPr>
          <p:cNvPr id="11" name="Rectangle 10">
            <a:extLst>
              <a:ext uri="{FF2B5EF4-FFF2-40B4-BE49-F238E27FC236}">
                <a16:creationId xmlns:a16="http://schemas.microsoft.com/office/drawing/2014/main" id="{6E59E9B3-61AF-D04E-3BE8-704352588505}"/>
              </a:ext>
            </a:extLst>
          </p:cNvPr>
          <p:cNvSpPr/>
          <p:nvPr/>
        </p:nvSpPr>
        <p:spPr>
          <a:xfrm>
            <a:off x="9126413" y="1267571"/>
            <a:ext cx="2784231" cy="797170"/>
          </a:xfrm>
          <a:prstGeom prst="rect">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Slicer:</a:t>
            </a:r>
          </a:p>
          <a:p>
            <a:pPr algn="ctr"/>
            <a:r>
              <a:rPr lang="en-GB" dirty="0"/>
              <a:t>Customer group</a:t>
            </a:r>
          </a:p>
        </p:txBody>
      </p:sp>
    </p:spTree>
    <p:extLst>
      <p:ext uri="{BB962C8B-B14F-4D97-AF65-F5344CB8AC3E}">
        <p14:creationId xmlns:p14="http://schemas.microsoft.com/office/powerpoint/2010/main" val="4043190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FE724-B535-D7FC-3F64-D067666C5FBE}"/>
              </a:ext>
            </a:extLst>
          </p:cNvPr>
          <p:cNvSpPr>
            <a:spLocks noGrp="1"/>
          </p:cNvSpPr>
          <p:nvPr>
            <p:ph type="title"/>
          </p:nvPr>
        </p:nvSpPr>
        <p:spPr/>
        <p:txBody>
          <a:bodyPr/>
          <a:lstStyle/>
          <a:p>
            <a:r>
              <a:rPr lang="en-GB" dirty="0"/>
              <a:t>Executive Summary</a:t>
            </a:r>
          </a:p>
        </p:txBody>
      </p:sp>
      <p:sp>
        <p:nvSpPr>
          <p:cNvPr id="3" name="Content Placeholder 2">
            <a:extLst>
              <a:ext uri="{FF2B5EF4-FFF2-40B4-BE49-F238E27FC236}">
                <a16:creationId xmlns:a16="http://schemas.microsoft.com/office/drawing/2014/main" id="{1CDE5160-F039-3A6E-0689-8E6698AA6CEF}"/>
              </a:ext>
            </a:extLst>
          </p:cNvPr>
          <p:cNvSpPr>
            <a:spLocks noGrp="1"/>
          </p:cNvSpPr>
          <p:nvPr>
            <p:ph idx="1"/>
          </p:nvPr>
        </p:nvSpPr>
        <p:spPr>
          <a:xfrm>
            <a:off x="685801" y="1895882"/>
            <a:ext cx="10131425" cy="4708117"/>
          </a:xfrm>
        </p:spPr>
        <p:txBody>
          <a:bodyPr>
            <a:normAutofit lnSpcReduction="10000"/>
          </a:bodyPr>
          <a:lstStyle/>
          <a:p>
            <a:r>
              <a:rPr lang="en-GB" sz="2400" dirty="0"/>
              <a:t>Project uses a business-centred analysis between Prism+ members and non-members to assess performance of pilot customer loyalty scheme</a:t>
            </a:r>
          </a:p>
          <a:p>
            <a:r>
              <a:rPr lang="en-GB" sz="2400" dirty="0"/>
              <a:t>Prism+ is an unprofitable system of diminishing returns for high-purchasing customers.</a:t>
            </a:r>
          </a:p>
          <a:p>
            <a:r>
              <a:rPr lang="en-GB" sz="2400" dirty="0"/>
              <a:t>Platinum-tier customers are the most expensive group, with low ABV and profit margins and no difference in performance with active customers compared to control. Only AOF and arguably Return Rate are its strong points.</a:t>
            </a:r>
          </a:p>
          <a:p>
            <a:r>
              <a:rPr lang="en-GB" sz="2400" dirty="0"/>
              <a:t>All benefits could be better achieved with Gold-tier maximum or cut discounts in half.</a:t>
            </a:r>
          </a:p>
          <a:p>
            <a:r>
              <a:rPr lang="en-GB" sz="2400" dirty="0"/>
              <a:t>Best move away from discount-based customer loyalty system for a sustainable rewards-based scheme, or rethink means to retain customers before implementing a loyalty scheme.</a:t>
            </a:r>
          </a:p>
        </p:txBody>
      </p:sp>
    </p:spTree>
    <p:extLst>
      <p:ext uri="{BB962C8B-B14F-4D97-AF65-F5344CB8AC3E}">
        <p14:creationId xmlns:p14="http://schemas.microsoft.com/office/powerpoint/2010/main" val="3235936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FF9CE-34CA-598F-9D4B-37A9EEC13346}"/>
              </a:ext>
            </a:extLst>
          </p:cNvPr>
          <p:cNvSpPr>
            <a:spLocks noGrp="1"/>
          </p:cNvSpPr>
          <p:nvPr>
            <p:ph type="title"/>
          </p:nvPr>
        </p:nvSpPr>
        <p:spPr>
          <a:xfrm>
            <a:off x="657224" y="499533"/>
            <a:ext cx="10772775" cy="686329"/>
          </a:xfrm>
        </p:spPr>
        <p:txBody>
          <a:bodyPr>
            <a:normAutofit/>
          </a:bodyPr>
          <a:lstStyle/>
          <a:p>
            <a:r>
              <a:rPr lang="en-GB" dirty="0"/>
              <a:t>Necessary context – customer population</a:t>
            </a:r>
          </a:p>
        </p:txBody>
      </p:sp>
      <p:graphicFrame>
        <p:nvGraphicFramePr>
          <p:cNvPr id="4" name="Chart 3">
            <a:extLst>
              <a:ext uri="{FF2B5EF4-FFF2-40B4-BE49-F238E27FC236}">
                <a16:creationId xmlns:a16="http://schemas.microsoft.com/office/drawing/2014/main" id="{9E8CD3D8-E569-87EB-E321-3A5EF0D8F66D}"/>
              </a:ext>
            </a:extLst>
          </p:cNvPr>
          <p:cNvGraphicFramePr>
            <a:graphicFrameLocks/>
          </p:cNvGraphicFramePr>
          <p:nvPr>
            <p:extLst>
              <p:ext uri="{D42A27DB-BD31-4B8C-83A1-F6EECF244321}">
                <p14:modId xmlns:p14="http://schemas.microsoft.com/office/powerpoint/2010/main" val="1125911785"/>
              </p:ext>
            </p:extLst>
          </p:nvPr>
        </p:nvGraphicFramePr>
        <p:xfrm>
          <a:off x="2000250" y="1185862"/>
          <a:ext cx="8534399" cy="56721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95298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ABF9E-A307-759E-B827-550016813E77}"/>
              </a:ext>
            </a:extLst>
          </p:cNvPr>
          <p:cNvSpPr>
            <a:spLocks noGrp="1"/>
          </p:cNvSpPr>
          <p:nvPr>
            <p:ph type="title"/>
          </p:nvPr>
        </p:nvSpPr>
        <p:spPr/>
        <p:txBody>
          <a:bodyPr/>
          <a:lstStyle/>
          <a:p>
            <a:pPr algn="ctr"/>
            <a:r>
              <a:rPr lang="en-GB" dirty="0"/>
              <a:t>PRESENT STATE OF Prism+</a:t>
            </a:r>
            <a:br>
              <a:rPr lang="en-GB" dirty="0"/>
            </a:br>
            <a:r>
              <a:rPr lang="en-GB" dirty="0"/>
              <a:t>ABV and AOF</a:t>
            </a:r>
          </a:p>
        </p:txBody>
      </p:sp>
      <p:graphicFrame>
        <p:nvGraphicFramePr>
          <p:cNvPr id="6" name="Chart 5">
            <a:extLst>
              <a:ext uri="{FF2B5EF4-FFF2-40B4-BE49-F238E27FC236}">
                <a16:creationId xmlns:a16="http://schemas.microsoft.com/office/drawing/2014/main" id="{1219A341-79FC-2C1C-FA15-F06CC8C3AAEB}"/>
              </a:ext>
            </a:extLst>
          </p:cNvPr>
          <p:cNvGraphicFramePr>
            <a:graphicFrameLocks/>
          </p:cNvGraphicFramePr>
          <p:nvPr>
            <p:extLst>
              <p:ext uri="{D42A27DB-BD31-4B8C-83A1-F6EECF244321}">
                <p14:modId xmlns:p14="http://schemas.microsoft.com/office/powerpoint/2010/main" val="1376122338"/>
              </p:ext>
            </p:extLst>
          </p:nvPr>
        </p:nvGraphicFramePr>
        <p:xfrm>
          <a:off x="5943601" y="2005964"/>
          <a:ext cx="6248400" cy="48520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B91313A3-1A1A-0E97-DEC0-CDA844F9509F}"/>
              </a:ext>
            </a:extLst>
          </p:cNvPr>
          <p:cNvGraphicFramePr>
            <a:graphicFrameLocks/>
          </p:cNvGraphicFramePr>
          <p:nvPr>
            <p:extLst>
              <p:ext uri="{D42A27DB-BD31-4B8C-83A1-F6EECF244321}">
                <p14:modId xmlns:p14="http://schemas.microsoft.com/office/powerpoint/2010/main" val="594679917"/>
              </p:ext>
            </p:extLst>
          </p:nvPr>
        </p:nvGraphicFramePr>
        <p:xfrm>
          <a:off x="0" y="2005964"/>
          <a:ext cx="5943600" cy="4852035"/>
        </p:xfrm>
        <a:graphic>
          <a:graphicData uri="http://schemas.openxmlformats.org/drawingml/2006/chart">
            <c:chart xmlns:c="http://schemas.openxmlformats.org/drawingml/2006/chart" xmlns:r="http://schemas.openxmlformats.org/officeDocument/2006/relationships" r:id="rId4"/>
          </a:graphicData>
        </a:graphic>
      </p:graphicFrame>
      <p:sp>
        <p:nvSpPr>
          <p:cNvPr id="3" name="Oval 2">
            <a:extLst>
              <a:ext uri="{FF2B5EF4-FFF2-40B4-BE49-F238E27FC236}">
                <a16:creationId xmlns:a16="http://schemas.microsoft.com/office/drawing/2014/main" id="{D2FDF85D-3C73-265B-2D51-DB6CF2CE562C}"/>
              </a:ext>
            </a:extLst>
          </p:cNvPr>
          <p:cNvSpPr/>
          <p:nvPr/>
        </p:nvSpPr>
        <p:spPr>
          <a:xfrm>
            <a:off x="9674942" y="347767"/>
            <a:ext cx="2212258" cy="16581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Prism+ AOF is increasing compared to non-members</a:t>
            </a:r>
          </a:p>
        </p:txBody>
      </p:sp>
      <p:sp>
        <p:nvSpPr>
          <p:cNvPr id="4" name="Oval 3">
            <a:extLst>
              <a:ext uri="{FF2B5EF4-FFF2-40B4-BE49-F238E27FC236}">
                <a16:creationId xmlns:a16="http://schemas.microsoft.com/office/drawing/2014/main" id="{45287632-78D3-98B4-7F7F-163A9BE91C10}"/>
              </a:ext>
            </a:extLst>
          </p:cNvPr>
          <p:cNvSpPr/>
          <p:nvPr/>
        </p:nvSpPr>
        <p:spPr>
          <a:xfrm>
            <a:off x="140111" y="499533"/>
            <a:ext cx="2212257" cy="150643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Prism+ ABV is lower than non-members</a:t>
            </a:r>
          </a:p>
        </p:txBody>
      </p:sp>
    </p:spTree>
    <p:extLst>
      <p:ext uri="{BB962C8B-B14F-4D97-AF65-F5344CB8AC3E}">
        <p14:creationId xmlns:p14="http://schemas.microsoft.com/office/powerpoint/2010/main" val="1293318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0BDF7-628F-FBD9-62B9-9775C896EBFC}"/>
              </a:ext>
            </a:extLst>
          </p:cNvPr>
          <p:cNvSpPr>
            <a:spLocks noGrp="1"/>
          </p:cNvSpPr>
          <p:nvPr>
            <p:ph type="title"/>
          </p:nvPr>
        </p:nvSpPr>
        <p:spPr>
          <a:xfrm>
            <a:off x="442297" y="6349"/>
            <a:ext cx="4867276" cy="1331384"/>
          </a:xfrm>
        </p:spPr>
        <p:txBody>
          <a:bodyPr/>
          <a:lstStyle/>
          <a:p>
            <a:r>
              <a:rPr lang="en-GB" dirty="0"/>
              <a:t>High profits </a:t>
            </a:r>
            <a:br>
              <a:rPr lang="en-GB" dirty="0"/>
            </a:br>
            <a:r>
              <a:rPr lang="en-GB" dirty="0"/>
              <a:t>- low margins</a:t>
            </a:r>
          </a:p>
        </p:txBody>
      </p:sp>
      <p:graphicFrame>
        <p:nvGraphicFramePr>
          <p:cNvPr id="5" name="Chart 4">
            <a:extLst>
              <a:ext uri="{FF2B5EF4-FFF2-40B4-BE49-F238E27FC236}">
                <a16:creationId xmlns:a16="http://schemas.microsoft.com/office/drawing/2014/main" id="{2BDDFFE5-6C0B-ADF1-F06B-5488261C9441}"/>
              </a:ext>
            </a:extLst>
          </p:cNvPr>
          <p:cNvGraphicFramePr>
            <a:graphicFrameLocks/>
          </p:cNvGraphicFramePr>
          <p:nvPr>
            <p:extLst>
              <p:ext uri="{D42A27DB-BD31-4B8C-83A1-F6EECF244321}">
                <p14:modId xmlns:p14="http://schemas.microsoft.com/office/powerpoint/2010/main" val="214488457"/>
              </p:ext>
            </p:extLst>
          </p:nvPr>
        </p:nvGraphicFramePr>
        <p:xfrm>
          <a:off x="5751870" y="0"/>
          <a:ext cx="6440129"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Oval 5">
            <a:extLst>
              <a:ext uri="{FF2B5EF4-FFF2-40B4-BE49-F238E27FC236}">
                <a16:creationId xmlns:a16="http://schemas.microsoft.com/office/drawing/2014/main" id="{3B3E65A0-5B0F-E3F3-6725-F3F15873F554}"/>
              </a:ext>
            </a:extLst>
          </p:cNvPr>
          <p:cNvSpPr/>
          <p:nvPr/>
        </p:nvSpPr>
        <p:spPr>
          <a:xfrm>
            <a:off x="1334729" y="1435734"/>
            <a:ext cx="3082413" cy="165819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Prism+ profit margins are lower than non-members and even from last year</a:t>
            </a:r>
          </a:p>
        </p:txBody>
      </p:sp>
      <p:graphicFrame>
        <p:nvGraphicFramePr>
          <p:cNvPr id="3" name="Chart 2">
            <a:extLst>
              <a:ext uri="{FF2B5EF4-FFF2-40B4-BE49-F238E27FC236}">
                <a16:creationId xmlns:a16="http://schemas.microsoft.com/office/drawing/2014/main" id="{A63F93D1-C30D-BE5B-8F1E-B4B639242FE9}"/>
              </a:ext>
            </a:extLst>
          </p:cNvPr>
          <p:cNvGraphicFramePr>
            <a:graphicFrameLocks/>
          </p:cNvGraphicFramePr>
          <p:nvPr>
            <p:extLst>
              <p:ext uri="{D42A27DB-BD31-4B8C-83A1-F6EECF244321}">
                <p14:modId xmlns:p14="http://schemas.microsoft.com/office/powerpoint/2010/main" val="1966269961"/>
              </p:ext>
            </p:extLst>
          </p:nvPr>
        </p:nvGraphicFramePr>
        <p:xfrm>
          <a:off x="0" y="3191933"/>
          <a:ext cx="5751870" cy="366606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89651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E8AF0-63E2-28D8-ECBB-C68C8BD43706}"/>
              </a:ext>
            </a:extLst>
          </p:cNvPr>
          <p:cNvSpPr>
            <a:spLocks noGrp="1"/>
          </p:cNvSpPr>
          <p:nvPr>
            <p:ph type="title"/>
          </p:nvPr>
        </p:nvSpPr>
        <p:spPr/>
        <p:txBody>
          <a:bodyPr/>
          <a:lstStyle/>
          <a:p>
            <a:r>
              <a:rPr lang="en-GB" dirty="0"/>
              <a:t>Lost profits</a:t>
            </a:r>
            <a:br>
              <a:rPr lang="en-GB" dirty="0"/>
            </a:br>
            <a:r>
              <a:rPr lang="en-GB" dirty="0"/>
              <a:t>- costly discounts</a:t>
            </a:r>
          </a:p>
        </p:txBody>
      </p:sp>
      <p:sp>
        <p:nvSpPr>
          <p:cNvPr id="3" name="Content Placeholder 2">
            <a:extLst>
              <a:ext uri="{FF2B5EF4-FFF2-40B4-BE49-F238E27FC236}">
                <a16:creationId xmlns:a16="http://schemas.microsoft.com/office/drawing/2014/main" id="{91FCC96E-93F8-7052-2D5C-5564D89ECBBB}"/>
              </a:ext>
            </a:extLst>
          </p:cNvPr>
          <p:cNvSpPr>
            <a:spLocks noGrp="1"/>
          </p:cNvSpPr>
          <p:nvPr>
            <p:ph idx="1"/>
          </p:nvPr>
        </p:nvSpPr>
        <p:spPr>
          <a:xfrm>
            <a:off x="676656" y="2011680"/>
            <a:ext cx="2512021" cy="2372751"/>
          </a:xfrm>
        </p:spPr>
        <p:txBody>
          <a:bodyPr>
            <a:normAutofit/>
          </a:bodyPr>
          <a:lstStyle/>
          <a:p>
            <a:pPr marL="0" indent="0">
              <a:buNone/>
            </a:pPr>
            <a:r>
              <a:rPr lang="en-GB" dirty="0"/>
              <a:t>Tiers:</a:t>
            </a:r>
          </a:p>
          <a:p>
            <a:r>
              <a:rPr lang="en-GB" dirty="0"/>
              <a:t>Bronze: 5%</a:t>
            </a:r>
          </a:p>
          <a:p>
            <a:r>
              <a:rPr lang="en-GB" dirty="0"/>
              <a:t>Silver: 10%</a:t>
            </a:r>
          </a:p>
          <a:p>
            <a:r>
              <a:rPr lang="en-GB" dirty="0"/>
              <a:t>Gold: 15%</a:t>
            </a:r>
          </a:p>
          <a:p>
            <a:r>
              <a:rPr lang="en-GB" dirty="0"/>
              <a:t>Platinum: 20%</a:t>
            </a:r>
          </a:p>
        </p:txBody>
      </p:sp>
      <p:sp>
        <p:nvSpPr>
          <p:cNvPr id="6" name="Oval 5">
            <a:extLst>
              <a:ext uri="{FF2B5EF4-FFF2-40B4-BE49-F238E27FC236}">
                <a16:creationId xmlns:a16="http://schemas.microsoft.com/office/drawing/2014/main" id="{76201933-E1E0-8D22-B387-6BC7C87CC516}"/>
              </a:ext>
            </a:extLst>
          </p:cNvPr>
          <p:cNvSpPr/>
          <p:nvPr/>
        </p:nvSpPr>
        <p:spPr>
          <a:xfrm>
            <a:off x="657224" y="4566762"/>
            <a:ext cx="2833835" cy="19812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Heavy profit loss at platinum because of high item quantity purchase</a:t>
            </a:r>
          </a:p>
        </p:txBody>
      </p:sp>
      <p:graphicFrame>
        <p:nvGraphicFramePr>
          <p:cNvPr id="7" name="Chart 6">
            <a:extLst>
              <a:ext uri="{FF2B5EF4-FFF2-40B4-BE49-F238E27FC236}">
                <a16:creationId xmlns:a16="http://schemas.microsoft.com/office/drawing/2014/main" id="{D9205C3F-179E-242F-4E47-168E4ACC1BF3}"/>
              </a:ext>
            </a:extLst>
          </p:cNvPr>
          <p:cNvGraphicFramePr>
            <a:graphicFrameLocks/>
          </p:cNvGraphicFramePr>
          <p:nvPr>
            <p:extLst>
              <p:ext uri="{D42A27DB-BD31-4B8C-83A1-F6EECF244321}">
                <p14:modId xmlns:p14="http://schemas.microsoft.com/office/powerpoint/2010/main" val="3130985403"/>
              </p:ext>
            </p:extLst>
          </p:nvPr>
        </p:nvGraphicFramePr>
        <p:xfrm>
          <a:off x="4208206" y="1607268"/>
          <a:ext cx="7983794" cy="525073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55624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4EF1F-54FC-D3DA-5EF2-1E4B8B044B36}"/>
              </a:ext>
            </a:extLst>
          </p:cNvPr>
          <p:cNvSpPr>
            <a:spLocks noGrp="1"/>
          </p:cNvSpPr>
          <p:nvPr>
            <p:ph type="title"/>
          </p:nvPr>
        </p:nvSpPr>
        <p:spPr/>
        <p:txBody>
          <a:bodyPr/>
          <a:lstStyle/>
          <a:p>
            <a:r>
              <a:rPr lang="en-GB" dirty="0"/>
              <a:t>Return Rate</a:t>
            </a:r>
            <a:br>
              <a:rPr lang="en-GB" dirty="0"/>
            </a:br>
            <a:r>
              <a:rPr lang="en-GB" dirty="0"/>
              <a:t>- high and low</a:t>
            </a:r>
          </a:p>
        </p:txBody>
      </p:sp>
      <p:graphicFrame>
        <p:nvGraphicFramePr>
          <p:cNvPr id="6" name="Chart 5">
            <a:extLst>
              <a:ext uri="{FF2B5EF4-FFF2-40B4-BE49-F238E27FC236}">
                <a16:creationId xmlns:a16="http://schemas.microsoft.com/office/drawing/2014/main" id="{EFFD73A3-1B42-D627-A0F9-E754A573CC30}"/>
              </a:ext>
            </a:extLst>
          </p:cNvPr>
          <p:cNvGraphicFramePr>
            <a:graphicFrameLocks/>
          </p:cNvGraphicFramePr>
          <p:nvPr>
            <p:extLst>
              <p:ext uri="{D42A27DB-BD31-4B8C-83A1-F6EECF244321}">
                <p14:modId xmlns:p14="http://schemas.microsoft.com/office/powerpoint/2010/main" val="3446561024"/>
              </p:ext>
            </p:extLst>
          </p:nvPr>
        </p:nvGraphicFramePr>
        <p:xfrm>
          <a:off x="5810633" y="0"/>
          <a:ext cx="6381367"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a:extLst>
              <a:ext uri="{FF2B5EF4-FFF2-40B4-BE49-F238E27FC236}">
                <a16:creationId xmlns:a16="http://schemas.microsoft.com/office/drawing/2014/main" id="{35CC9098-7262-6F2C-0F7B-3AD736812057}"/>
              </a:ext>
            </a:extLst>
          </p:cNvPr>
          <p:cNvSpPr/>
          <p:nvPr/>
        </p:nvSpPr>
        <p:spPr>
          <a:xfrm>
            <a:off x="1194619" y="2208437"/>
            <a:ext cx="3052916" cy="178455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Return rate is consistently increasing with higher transactions</a:t>
            </a:r>
          </a:p>
        </p:txBody>
      </p:sp>
      <p:sp>
        <p:nvSpPr>
          <p:cNvPr id="8" name="Oval 7">
            <a:extLst>
              <a:ext uri="{FF2B5EF4-FFF2-40B4-BE49-F238E27FC236}">
                <a16:creationId xmlns:a16="http://schemas.microsoft.com/office/drawing/2014/main" id="{32D6A786-6427-439E-2364-A57AEC90E167}"/>
              </a:ext>
            </a:extLst>
          </p:cNvPr>
          <p:cNvSpPr/>
          <p:nvPr/>
        </p:nvSpPr>
        <p:spPr>
          <a:xfrm>
            <a:off x="1194619" y="4463846"/>
            <a:ext cx="2920181" cy="17845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Return rate higher than non-members for low-tiers, but is lower for high-tiers</a:t>
            </a:r>
          </a:p>
        </p:txBody>
      </p:sp>
    </p:spTree>
    <p:extLst>
      <p:ext uri="{BB962C8B-B14F-4D97-AF65-F5344CB8AC3E}">
        <p14:creationId xmlns:p14="http://schemas.microsoft.com/office/powerpoint/2010/main" val="2986506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2ED9E-3330-C244-5A17-F4850FE35373}"/>
              </a:ext>
            </a:extLst>
          </p:cNvPr>
          <p:cNvSpPr>
            <a:spLocks noGrp="1"/>
          </p:cNvSpPr>
          <p:nvPr>
            <p:ph type="title"/>
          </p:nvPr>
        </p:nvSpPr>
        <p:spPr/>
        <p:txBody>
          <a:bodyPr/>
          <a:lstStyle/>
          <a:p>
            <a:pPr algn="r"/>
            <a:r>
              <a:rPr lang="en-GB" dirty="0"/>
              <a:t>Retention Rate</a:t>
            </a:r>
            <a:br>
              <a:rPr lang="en-GB" dirty="0"/>
            </a:br>
            <a:r>
              <a:rPr lang="en-GB" dirty="0"/>
              <a:t>- Does it work as a </a:t>
            </a:r>
            <a:r>
              <a:rPr lang="en-GB" u="sng" dirty="0"/>
              <a:t>loyalty</a:t>
            </a:r>
            <a:r>
              <a:rPr lang="en-GB" dirty="0"/>
              <a:t> scheme?</a:t>
            </a:r>
          </a:p>
        </p:txBody>
      </p:sp>
      <p:graphicFrame>
        <p:nvGraphicFramePr>
          <p:cNvPr id="6" name="Chart 5">
            <a:extLst>
              <a:ext uri="{FF2B5EF4-FFF2-40B4-BE49-F238E27FC236}">
                <a16:creationId xmlns:a16="http://schemas.microsoft.com/office/drawing/2014/main" id="{ECDCA2CF-73A8-0C10-42CE-F7788046F64E}"/>
              </a:ext>
            </a:extLst>
          </p:cNvPr>
          <p:cNvGraphicFramePr>
            <a:graphicFrameLocks/>
          </p:cNvGraphicFramePr>
          <p:nvPr>
            <p:extLst>
              <p:ext uri="{D42A27DB-BD31-4B8C-83A1-F6EECF244321}">
                <p14:modId xmlns:p14="http://schemas.microsoft.com/office/powerpoint/2010/main" val="1946572649"/>
              </p:ext>
            </p:extLst>
          </p:nvPr>
        </p:nvGraphicFramePr>
        <p:xfrm>
          <a:off x="0" y="3429000"/>
          <a:ext cx="6096000" cy="34289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E63ADF02-BB87-76B8-42B1-EEEB3C5334FC}"/>
              </a:ext>
            </a:extLst>
          </p:cNvPr>
          <p:cNvGraphicFramePr>
            <a:graphicFrameLocks/>
          </p:cNvGraphicFramePr>
          <p:nvPr>
            <p:extLst>
              <p:ext uri="{D42A27DB-BD31-4B8C-83A1-F6EECF244321}">
                <p14:modId xmlns:p14="http://schemas.microsoft.com/office/powerpoint/2010/main" val="3487141502"/>
              </p:ext>
            </p:extLst>
          </p:nvPr>
        </p:nvGraphicFramePr>
        <p:xfrm>
          <a:off x="6349835" y="1932223"/>
          <a:ext cx="5842165" cy="4846320"/>
        </p:xfrm>
        <a:graphic>
          <a:graphicData uri="http://schemas.openxmlformats.org/drawingml/2006/chart">
            <c:chart xmlns:c="http://schemas.openxmlformats.org/drawingml/2006/chart" xmlns:r="http://schemas.openxmlformats.org/officeDocument/2006/relationships" r:id="rId4"/>
          </a:graphicData>
        </a:graphic>
      </p:graphicFrame>
      <p:sp>
        <p:nvSpPr>
          <p:cNvPr id="10" name="Oval 9">
            <a:extLst>
              <a:ext uri="{FF2B5EF4-FFF2-40B4-BE49-F238E27FC236}">
                <a16:creationId xmlns:a16="http://schemas.microsoft.com/office/drawing/2014/main" id="{852F2946-F3EA-9D3D-4426-76ADB1D76C02}"/>
              </a:ext>
            </a:extLst>
          </p:cNvPr>
          <p:cNvSpPr/>
          <p:nvPr/>
        </p:nvSpPr>
        <p:spPr>
          <a:xfrm>
            <a:off x="221227" y="2011680"/>
            <a:ext cx="2138516" cy="127126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No difference with active customers</a:t>
            </a:r>
          </a:p>
        </p:txBody>
      </p:sp>
      <p:sp>
        <p:nvSpPr>
          <p:cNvPr id="11" name="Oval 10">
            <a:extLst>
              <a:ext uri="{FF2B5EF4-FFF2-40B4-BE49-F238E27FC236}">
                <a16:creationId xmlns:a16="http://schemas.microsoft.com/office/drawing/2014/main" id="{B0E76481-A0B2-797A-CAF7-FC290C2F7CB1}"/>
              </a:ext>
            </a:extLst>
          </p:cNvPr>
          <p:cNvSpPr/>
          <p:nvPr/>
        </p:nvSpPr>
        <p:spPr>
          <a:xfrm>
            <a:off x="2795740" y="2011679"/>
            <a:ext cx="2804653" cy="127127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Only Bronze-tier is matching returning customers with non-members</a:t>
            </a:r>
          </a:p>
        </p:txBody>
      </p:sp>
    </p:spTree>
    <p:extLst>
      <p:ext uri="{BB962C8B-B14F-4D97-AF65-F5344CB8AC3E}">
        <p14:creationId xmlns:p14="http://schemas.microsoft.com/office/powerpoint/2010/main" val="22728041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Celestial</Template>
  <TotalTime>1041</TotalTime>
  <Words>1570</Words>
  <Application>Microsoft Office PowerPoint</Application>
  <PresentationFormat>Widescreen</PresentationFormat>
  <Paragraphs>98</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Calibri Light</vt:lpstr>
      <vt:lpstr>Slack-Lato</vt:lpstr>
      <vt:lpstr>Celestial</vt:lpstr>
      <vt:lpstr>Prism+  current performance analysis</vt:lpstr>
      <vt:lpstr>PowerPoint Presentation</vt:lpstr>
      <vt:lpstr>Executive Summary</vt:lpstr>
      <vt:lpstr>Necessary context – customer population</vt:lpstr>
      <vt:lpstr>PRESENT STATE OF Prism+ ABV and AOF</vt:lpstr>
      <vt:lpstr>High profits  - low margins</vt:lpstr>
      <vt:lpstr>Lost profits - costly discounts</vt:lpstr>
      <vt:lpstr>Return Rate - high and low</vt:lpstr>
      <vt:lpstr>Retention Rate - Does it work as a loyalty scheme?</vt:lpstr>
      <vt:lpstr>Summary &amp; 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Prism+ data analysis</dc:title>
  <dc:creator>Francis Ibarrientos</dc:creator>
  <cp:lastModifiedBy>Francis Ibarrientos</cp:lastModifiedBy>
  <cp:revision>27</cp:revision>
  <dcterms:created xsi:type="dcterms:W3CDTF">2024-05-15T12:08:45Z</dcterms:created>
  <dcterms:modified xsi:type="dcterms:W3CDTF">2024-05-20T17:12:50Z</dcterms:modified>
</cp:coreProperties>
</file>

<file path=docProps/thumbnail.jpeg>
</file>